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SemiBold"/>
      <p:regular r:id="rId33"/>
      <p:bold r:id="rId34"/>
      <p:italic r:id="rId35"/>
      <p:boldItalic r:id="rId36"/>
    </p:embeddedFont>
    <p:embeddedFont>
      <p:font typeface="Raleway"/>
      <p:regular r:id="rId37"/>
      <p:bold r:id="rId38"/>
      <p:italic r:id="rId39"/>
      <p:boldItalic r:id="rId40"/>
    </p:embeddedFont>
    <p:embeddedFont>
      <p:font typeface="Roboto"/>
      <p:regular r:id="rId41"/>
      <p:bold r:id="rId42"/>
      <p:italic r:id="rId43"/>
      <p:boldItalic r:id="rId44"/>
    </p:embeddedFont>
    <p:embeddedFont>
      <p:font typeface="Quattrocento Sans"/>
      <p:regular r:id="rId45"/>
      <p:bold r:id="rId46"/>
      <p:italic r:id="rId47"/>
      <p:boldItalic r:id="rId48"/>
    </p:embeddedFont>
    <p:embeddedFont>
      <p:font typeface="Barlow SemiBold"/>
      <p:regular r:id="rId49"/>
      <p:bold r:id="rId50"/>
      <p:italic r:id="rId51"/>
      <p:boldItalic r:id="rId52"/>
    </p:embeddedFont>
    <p:embeddedFont>
      <p:font typeface="Barlow Light"/>
      <p:regular r:id="rId53"/>
      <p:bold r:id="rId54"/>
      <p:italic r:id="rId55"/>
      <p:boldItalic r:id="rId56"/>
    </p:embeddedFont>
    <p:embeddedFont>
      <p:font typeface="Barlow"/>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Helena Rabasc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QuattrocentoSans-bold.fntdata"/><Relationship Id="rId45" Type="http://schemas.openxmlformats.org/officeDocument/2006/relationships/font" Target="fonts/Quattrocento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boldItalic.fntdata"/><Relationship Id="rId47" Type="http://schemas.openxmlformats.org/officeDocument/2006/relationships/font" Target="fonts/QuattrocentoSans-italic.fntdata"/><Relationship Id="rId49" Type="http://schemas.openxmlformats.org/officeDocument/2006/relationships/font" Target="fonts/Barlow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SemiBold-regular.fntdata"/><Relationship Id="rId32" Type="http://schemas.openxmlformats.org/officeDocument/2006/relationships/slide" Target="slides/slide27.xml"/><Relationship Id="rId35" Type="http://schemas.openxmlformats.org/officeDocument/2006/relationships/font" Target="fonts/RalewaySemiBold-italic.fntdata"/><Relationship Id="rId34" Type="http://schemas.openxmlformats.org/officeDocument/2006/relationships/font" Target="fonts/RalewaySemiBold-bold.fntdata"/><Relationship Id="rId37" Type="http://schemas.openxmlformats.org/officeDocument/2006/relationships/font" Target="fonts/Raleway-regular.fntdata"/><Relationship Id="rId36" Type="http://schemas.openxmlformats.org/officeDocument/2006/relationships/font" Target="fonts/RalewaySemiBold-boldItalic.fntdata"/><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SemiBold-italic.fntdata"/><Relationship Id="rId50" Type="http://schemas.openxmlformats.org/officeDocument/2006/relationships/font" Target="fonts/BarlowSemiBold-bold.fntdata"/><Relationship Id="rId53" Type="http://schemas.openxmlformats.org/officeDocument/2006/relationships/font" Target="fonts/BarlowLight-regular.fntdata"/><Relationship Id="rId52" Type="http://schemas.openxmlformats.org/officeDocument/2006/relationships/font" Target="fonts/BarlowSemiBold-boldItalic.fntdata"/><Relationship Id="rId11" Type="http://schemas.openxmlformats.org/officeDocument/2006/relationships/slide" Target="slides/slide6.xml"/><Relationship Id="rId55" Type="http://schemas.openxmlformats.org/officeDocument/2006/relationships/font" Target="fonts/BarlowLight-italic.fntdata"/><Relationship Id="rId10" Type="http://schemas.openxmlformats.org/officeDocument/2006/relationships/slide" Target="slides/slide5.xml"/><Relationship Id="rId54" Type="http://schemas.openxmlformats.org/officeDocument/2006/relationships/font" Target="fonts/BarlowLight-bold.fntdata"/><Relationship Id="rId13" Type="http://schemas.openxmlformats.org/officeDocument/2006/relationships/slide" Target="slides/slide8.xml"/><Relationship Id="rId57" Type="http://schemas.openxmlformats.org/officeDocument/2006/relationships/font" Target="fonts/Barlow-regular.fntdata"/><Relationship Id="rId12" Type="http://schemas.openxmlformats.org/officeDocument/2006/relationships/slide" Target="slides/slide7.xml"/><Relationship Id="rId56" Type="http://schemas.openxmlformats.org/officeDocument/2006/relationships/font" Target="fonts/BarlowLight-boldItalic.fntdata"/><Relationship Id="rId15" Type="http://schemas.openxmlformats.org/officeDocument/2006/relationships/slide" Target="slides/slide10.xml"/><Relationship Id="rId59" Type="http://schemas.openxmlformats.org/officeDocument/2006/relationships/font" Target="fonts/Barlow-italic.fntdata"/><Relationship Id="rId14" Type="http://schemas.openxmlformats.org/officeDocument/2006/relationships/slide" Target="slides/slide9.xml"/><Relationship Id="rId58" Type="http://schemas.openxmlformats.org/officeDocument/2006/relationships/font" Target="fonts/Barlow-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14T20:00:56.514">
    <p:pos x="6000" y="0"/>
    <p:text>ML SWOT
S - predictive, accuracy etc.
W - cannot point to specific predictor. add point about doing multiple regression
O - broaden the scope (e.g., US-wide) &amp; test predictive ability
T - snapshot - predictors of vax rate could change over time</p:text>
  </p:cm>
  <p:cm authorId="0" idx="2" dt="2021-11-14T20:00:56.514">
    <p:pos x="6000" y="0"/>
    <p:text>moved applications/limitations for ML to ML section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CovidAnalysisDashboard_16361561521150/NewYorkCovidCasesAnalysi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TrendChartbyCountyandDoses/TrendChart?publish=yes" TargetMode="External"/><Relationship Id="rId3" Type="http://schemas.openxmlformats.org/officeDocument/2006/relationships/hyperlink" Target="https://public.tableau.com/app/profile/tara.keckeisen/viz/DosesAdministered_16361597995400/DosesAdministeredvs_FullyVaccinatedPopulation?publish=y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NYCensusDataAnalysisDashboard/Dashboard1"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VaccinationInteractiveMapofNY/MetricMap?publish=ye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TrendChartbyCountyandDoses/TrendChart?publish=yes" TargetMode="External"/><Relationship Id="rId3" Type="http://schemas.openxmlformats.org/officeDocument/2006/relationships/hyperlink" Target="https://public.tableau.com/app/profile/tara.keckeisen/viz/DosesAdministered_16361597995400/DosesAdministeredvs_FullyVaccinatedPopulation?publish=y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0871b4797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0871b479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where speaker will discuss how we used Pandas and PostgreSQL to clean and create our database from our original datasets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vaccines. Such wow.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and how we narrowed down our demo target. Begin exploration of analysis phase of project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19c5f612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19c5f61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 - multiple regression model was likely underpowered so it was not predictive. Future research should use larger region to determine predictors.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f87dc18827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f87dc1882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Chose this model </a:t>
            </a:r>
            <a:r>
              <a:rPr lang="en" sz="1200">
                <a:solidFill>
                  <a:srgbClr val="24292F"/>
                </a:solidFill>
                <a:highlight>
                  <a:srgbClr val="FFFFFF"/>
                </a:highlight>
              </a:rPr>
              <a:t>because it can</a:t>
            </a:r>
            <a:r>
              <a:rPr lang="en" sz="1200">
                <a:solidFill>
                  <a:srgbClr val="24292F"/>
                </a:solidFill>
                <a:highlight>
                  <a:srgbClr val="FFFFFF"/>
                </a:highlight>
              </a:rPr>
              <a:t> predict the vaccination rate based on a large number of demographic factors</a:t>
            </a:r>
            <a:endParaRPr sz="1200">
              <a:solidFill>
                <a:srgbClr val="24292F"/>
              </a:solidFill>
              <a:highlight>
                <a:srgbClr val="FFFFFF"/>
              </a:highlight>
            </a:endParaRPr>
          </a:p>
          <a:p>
            <a:pPr indent="0" lvl="0" marL="0" rtl="0" algn="l">
              <a:spcBef>
                <a:spcPts val="0"/>
              </a:spcBef>
              <a:spcAft>
                <a:spcPts val="0"/>
              </a:spcAft>
              <a:buNone/>
            </a:pPr>
            <a:r>
              <a:t/>
            </a:r>
            <a:endParaRPr sz="1200">
              <a:solidFill>
                <a:srgbClr val="24292F"/>
              </a:solidFill>
              <a:highlight>
                <a:srgbClr val="FFFFFF"/>
              </a:highlight>
            </a:endParaRPr>
          </a:p>
          <a:p>
            <a:pPr indent="0" lvl="0" marL="0" rtl="0" algn="l">
              <a:spcBef>
                <a:spcPts val="0"/>
              </a:spcBef>
              <a:spcAft>
                <a:spcPts val="0"/>
              </a:spcAft>
              <a:buNone/>
            </a:pPr>
            <a:r>
              <a:rPr lang="en" sz="1200">
                <a:solidFill>
                  <a:srgbClr val="24292F"/>
                </a:solidFill>
                <a:highlight>
                  <a:srgbClr val="FFFFFF"/>
                </a:highlight>
              </a:rPr>
              <a:t>Call out that linear model does not have accuracy score so loss is used to determine efficacy </a:t>
            </a:r>
            <a:endParaRPr sz="1200">
              <a:solidFill>
                <a:srgbClr val="24292F"/>
              </a:solidFill>
              <a:highlight>
                <a:srgbClr val="FFFFFF"/>
              </a:highlight>
            </a:endParaRPr>
          </a:p>
          <a:p>
            <a:pPr indent="0" lvl="0" marL="0" rtl="0" algn="l">
              <a:spcBef>
                <a:spcPts val="0"/>
              </a:spcBef>
              <a:spcAft>
                <a:spcPts val="0"/>
              </a:spcAft>
              <a:buNone/>
            </a:pPr>
            <a:r>
              <a:t/>
            </a:r>
            <a:endParaRPr sz="1200">
              <a:solidFill>
                <a:srgbClr val="24292F"/>
              </a:solidFill>
              <a:highlight>
                <a:srgbClr val="FFFFFF"/>
              </a:highlight>
            </a:endParaRPr>
          </a:p>
          <a:p>
            <a:pPr indent="0" lvl="0" marL="0" rtl="0" algn="l">
              <a:lnSpc>
                <a:spcPct val="115000"/>
              </a:lnSpc>
              <a:spcBef>
                <a:spcPts val="0"/>
              </a:spcBef>
              <a:spcAft>
                <a:spcPts val="0"/>
              </a:spcAft>
              <a:buNone/>
            </a:pPr>
            <a:r>
              <a:rPr lang="en" sz="1200">
                <a:solidFill>
                  <a:srgbClr val="24292F"/>
                </a:solidFill>
                <a:highlight>
                  <a:srgbClr val="FFFFFF"/>
                </a:highlight>
              </a:rPr>
              <a:t>Simplified original model to prevent overfitting (was causing a large difference between the test and train loss). </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 sz="1200">
                <a:solidFill>
                  <a:srgbClr val="24292F"/>
                </a:solidFill>
                <a:highlight>
                  <a:srgbClr val="FFFFFF"/>
                </a:highlight>
              </a:rPr>
              <a:t>The original model had two hidden layers with 100 nodes per layer and multiple activation functions (tanh and relu).</a:t>
            </a:r>
            <a:endParaRPr sz="1200">
              <a:solidFill>
                <a:srgbClr val="24292F"/>
              </a:solidFill>
              <a:highlight>
                <a:srgbClr val="FFFFFF"/>
              </a:highlight>
            </a:endParaRPr>
          </a:p>
          <a:p>
            <a:pPr indent="0" lvl="0" marL="0" rtl="0" algn="l">
              <a:spcBef>
                <a:spcPts val="1200"/>
              </a:spcBef>
              <a:spcAft>
                <a:spcPts val="0"/>
              </a:spcAft>
              <a:buNone/>
            </a:pPr>
            <a:r>
              <a:t/>
            </a:r>
            <a:endParaRPr sz="1200">
              <a:solidFill>
                <a:srgbClr val="24292F"/>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019c5f6128_0_1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019c5f612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Limitations: talk about how we used </a:t>
            </a:r>
            <a:r>
              <a:rPr lang="en" sz="1050">
                <a:solidFill>
                  <a:srgbClr val="3C4043"/>
                </a:solidFill>
                <a:highlight>
                  <a:srgbClr val="FFFFFF"/>
                </a:highlight>
                <a:latin typeface="Roboto"/>
                <a:ea typeface="Roboto"/>
                <a:cs typeface="Roboto"/>
                <a:sym typeface="Roboto"/>
              </a:rPr>
              <a:t>multiple</a:t>
            </a:r>
            <a:r>
              <a:rPr lang="en" sz="1050">
                <a:solidFill>
                  <a:srgbClr val="3C4043"/>
                </a:solidFill>
                <a:highlight>
                  <a:srgbClr val="FFFFFF"/>
                </a:highlight>
                <a:latin typeface="Roboto"/>
                <a:ea typeface="Roboto"/>
                <a:cs typeface="Roboto"/>
                <a:sym typeface="Roboto"/>
              </a:rPr>
              <a:t> regression to try to address limitation #1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008f11a160_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NY Covid Cases Analysis:   </a:t>
            </a:r>
            <a:r>
              <a:rPr lang="en" u="sng">
                <a:solidFill>
                  <a:schemeClr val="hlink"/>
                </a:solidFill>
                <a:hlinkClick r:id="rId2"/>
              </a:rPr>
              <a:t>https://public.tableau.com/app/profile/tara.keckeisen/viz/CovidAnalysisDashboard_16361561521150/NewYorkCovidCasesAnalysis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105" name="Google Shape;1105;g1008f11a160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fd61581f85_0_5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graph link (Trend Chart by County &amp; Doses):  </a:t>
            </a:r>
            <a:r>
              <a:rPr lang="en" u="sng">
                <a:solidFill>
                  <a:schemeClr val="hlink"/>
                </a:solidFill>
                <a:hlinkClick r:id="rId2"/>
              </a:rPr>
              <a:t>https://public.tableau.com/app/profile/tara.keckeisen/viz/TrendChartbyCountyandDoses/TrendChart?publish=yes</a:t>
            </a:r>
            <a:endParaRPr/>
          </a:p>
          <a:p>
            <a:pPr indent="0" lvl="0" marL="0" rtl="0" algn="l">
              <a:spcBef>
                <a:spcPts val="0"/>
              </a:spcBef>
              <a:spcAft>
                <a:spcPts val="0"/>
              </a:spcAft>
              <a:buNone/>
            </a:pPr>
            <a:r>
              <a:rPr lang="en"/>
              <a:t>Interactive graph link (Doses </a:t>
            </a:r>
            <a:r>
              <a:rPr lang="en"/>
              <a:t>Administered</a:t>
            </a:r>
            <a:r>
              <a:rPr lang="en"/>
              <a:t>):</a:t>
            </a:r>
            <a:r>
              <a:rPr lang="en" u="sng">
                <a:solidFill>
                  <a:schemeClr val="hlink"/>
                </a:solidFill>
                <a:hlinkClick r:id="rId3"/>
              </a:rPr>
              <a:t>https://public.tableau.com/app/profile/tara.keckeisen/viz/DosesAdministered_16361597995400/DosesAdministeredvs_FullyVaccinatedPopulation?publish=yes</a:t>
            </a:r>
            <a:endParaRPr/>
          </a:p>
          <a:p>
            <a:pPr indent="0" lvl="0" marL="0" rtl="0" algn="l">
              <a:spcBef>
                <a:spcPts val="0"/>
              </a:spcBef>
              <a:spcAft>
                <a:spcPts val="0"/>
              </a:spcAft>
              <a:buNone/>
            </a:pPr>
            <a:r>
              <a:t/>
            </a:r>
            <a:endParaRPr/>
          </a:p>
        </p:txBody>
      </p:sp>
      <p:sp>
        <p:nvSpPr>
          <p:cNvPr id="1112" name="Google Shape;1112;gfd61581f85_0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 holder of other big numbers of significant data to highlight after further analysis.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fd61581f85_0_4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visuals should be of the database and the datasets we are using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NY Census Data Dashboard:   </a:t>
            </a:r>
            <a:r>
              <a:rPr lang="en" u="sng">
                <a:solidFill>
                  <a:schemeClr val="hlink"/>
                </a:solidFill>
                <a:hlinkClick r:id="rId2"/>
              </a:rPr>
              <a:t>https://public.tableau.com/app/profile/tara.keckeisen/viz/NYCensusDataAnalysisDashboard/Dashboard1</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285" name="Google Shape;1285;gfd61581f85_0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d61581f85_0_8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d61581f85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but overall fluff helpful as reminder for what jumping into. Maybe an overview of how the presentation will flow:</a:t>
            </a:r>
            <a:br>
              <a:rPr lang="en"/>
            </a:b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fd61581f8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on map of vaccinations across NYS:   </a:t>
            </a:r>
            <a:r>
              <a:rPr lang="en" u="sng">
                <a:solidFill>
                  <a:schemeClr val="hlink"/>
                </a:solidFill>
                <a:hlinkClick r:id="rId2"/>
              </a:rPr>
              <a:t>https://public.tableau.com/app/profile/tara.keckeisen/viz/VaccinationInteractiveMapofNY/MetricMap?publish=yes</a:t>
            </a:r>
            <a:endParaRPr/>
          </a:p>
          <a:p>
            <a:pPr indent="0" lvl="0" marL="0" rtl="0" algn="l">
              <a:spcBef>
                <a:spcPts val="0"/>
              </a:spcBef>
              <a:spcAft>
                <a:spcPts val="0"/>
              </a:spcAft>
              <a:buNone/>
            </a:pPr>
            <a:r>
              <a:t/>
            </a:r>
            <a:endParaRPr/>
          </a:p>
        </p:txBody>
      </p:sp>
      <p:sp>
        <p:nvSpPr>
          <p:cNvPr id="1292" name="Google Shape;1292;gfd61581f8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008f11a160_1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graph link (Trend Chart by County &amp; Doses):  </a:t>
            </a:r>
            <a:r>
              <a:rPr lang="en" u="sng">
                <a:solidFill>
                  <a:schemeClr val="hlink"/>
                </a:solidFill>
                <a:hlinkClick r:id="rId2"/>
              </a:rPr>
              <a:t>https://public.tableau.com/app/profile/tara.keckeisen/viz/TrendChartbyCountyandDoses/TrendChart?publish=yes</a:t>
            </a:r>
            <a:endParaRPr/>
          </a:p>
          <a:p>
            <a:pPr indent="0" lvl="0" marL="0" rtl="0" algn="l">
              <a:spcBef>
                <a:spcPts val="0"/>
              </a:spcBef>
              <a:spcAft>
                <a:spcPts val="0"/>
              </a:spcAft>
              <a:buNone/>
            </a:pPr>
            <a:r>
              <a:rPr lang="en"/>
              <a:t>Interactive graph link (Doses Administered):</a:t>
            </a:r>
            <a:r>
              <a:rPr lang="en" u="sng">
                <a:solidFill>
                  <a:schemeClr val="hlink"/>
                </a:solidFill>
                <a:hlinkClick r:id="rId3"/>
              </a:rPr>
              <a:t>https://public.tableau.com/app/profile/tara.keckeisen/viz/DosesAdministered_16361597995400/DosesAdministeredvs_FullyVaccinatedPopulation?publish=yes</a:t>
            </a:r>
            <a:endParaRPr/>
          </a:p>
          <a:p>
            <a:pPr indent="0" lvl="0" marL="0" rtl="0" algn="l">
              <a:spcBef>
                <a:spcPts val="0"/>
              </a:spcBef>
              <a:spcAft>
                <a:spcPts val="0"/>
              </a:spcAft>
              <a:buNone/>
            </a:pPr>
            <a:r>
              <a:t/>
            </a:r>
            <a:endParaRPr/>
          </a:p>
        </p:txBody>
      </p:sp>
      <p:sp>
        <p:nvSpPr>
          <p:cNvPr id="1300" name="Google Shape;1300;g1008f11a160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00a3968711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00a396871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GeoJSON map screenshot. Will lead into the finished Dashboard tour section of presentation.</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our findings. Next few slides discussing the results, and how we can improve on our analysis with more time.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c620bbb036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c620bbb03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is great for post-mortem analysis of our data and how we can improve. STAY SAFE FRIENDS. DISCUSS THE FACTORS WE ANALYZE AND IT IS A UNIVERSAL ISSUE. ACCESS TO CARE AND INCOME DATA. </a:t>
            </a:r>
            <a:br>
              <a:rPr lang="en"/>
            </a:br>
            <a:br>
              <a:rPr lang="en"/>
            </a:br>
            <a:r>
              <a:rPr lang="en"/>
              <a:t>WE DID NOT ACCOUNT COUNTY MANDATES AND HOW THEY FACTOR ACESSIBILITY.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c620bbb036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c620bbb03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this us.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08f11a160_1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008f11a16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to rise in cases trend as we discuss boosters in our world and why we wanted to examine who gets vaccinated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d61581f85_0_9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fd61581f85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question(s) we hope to answer with the data. A story to be told: [reformat to business/grant pitch style for analysts]</a:t>
            </a:r>
            <a:endParaRPr sz="7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
                <a:solidFill>
                  <a:schemeClr val="dk1"/>
                </a:solidFill>
              </a:rPr>
              <a:t>Analyst at Geo-Data-Lab have observed that pandemics did not begin with Covid 19 they in fact have always caused massive loss of lives globally</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know that never before has there been a global deployment of vaccinations that may actually change the course of the future of pandemics in terms of loss of life</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However alarmingly there is not a 100% buy in by the population to vaccinate!</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analysts have decided to focus their study on New York State one of the original epicenters of the Covid 19 virus</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believe that a study on vaccination rates may shed light to the question</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What influences vaccination rates?</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believe the answer to this question is important as it would not only help with the deployment of the current Covid 19 vaccination and booster shots</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are hopeful that the information gleaned can be used as a catalyst in public acceptance of vaccinations and would make future deployments more successful!</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CEO of GIT-Science USA – Dave Saranchak and his board of directors have gotten wind of the amazing research being conducted at Geo-Data-Lab</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have showed interest in funding the research if the analyst can prove that their data driven insights can be used to understand the factors that drive vaccinations as well as use the  observed results for future deployment of vaccinations</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 Kristin Allocco, John Freeman, Helena Rabasco, Tara Keckeisen, Mikyle(Kyle) Yuvienco and Portia Wallace </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Will use their combined knowledge of ML, SQL, Tableau, GeoJson Maps to find and display insights from their research</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It will be great to get that funding and contribute to the future health of society at large!</a:t>
            </a:r>
            <a:endParaRPr>
              <a:solidFill>
                <a:schemeClr val="dk1"/>
              </a:solidFill>
            </a:endParaRPr>
          </a:p>
          <a:p>
            <a:pPr indent="0" lvl="0" marL="0" rtl="0" algn="l">
              <a:spcBef>
                <a:spcPts val="1200"/>
              </a:spcBef>
              <a:spcAft>
                <a:spcPts val="0"/>
              </a:spcAft>
              <a:buNone/>
            </a:pPr>
            <a:r>
              <a:rPr lang="en">
                <a:solidFill>
                  <a:schemeClr val="accent1"/>
                </a:solidFill>
              </a:rPr>
              <a:t>]</a:t>
            </a:r>
            <a:endParaRPr>
              <a:solidFill>
                <a:schemeClr val="accent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a:t>
            </a:r>
            <a:r>
              <a:rPr lang="en"/>
              <a:t>potential visual of analysis process: Database → Machine Learning → Analysis → Visualization</a:t>
            </a:r>
            <a:endParaRPr/>
          </a:p>
          <a:p>
            <a:pPr indent="0" lvl="0" marL="0" rtl="0" algn="l">
              <a:spcBef>
                <a:spcPts val="0"/>
              </a:spcBef>
              <a:spcAft>
                <a:spcPts val="0"/>
              </a:spcAft>
              <a:buNone/>
            </a:pPr>
            <a:r>
              <a:rPr lang="en"/>
              <a:t>*Discuss technology used at and what capacity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***Order: tech, database, feature selection [results of </a:t>
            </a:r>
            <a:r>
              <a:rPr lang="en"/>
              <a:t>multiple</a:t>
            </a:r>
            <a:r>
              <a:rPr lang="en"/>
              <a:t> regression for which factors most predictive], ML, Visuals displaying 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Discuss our exploration of the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0a3968711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0a396871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Data Sources: As with all good research it depends on the validity &amp; accuracy of the data used. This was a key concern for the team. We did many Google searches and found tons of data from a variation of different sources but our questions for each one was the same: is this a proper data source with data we can trust? And is the data in a format we can manipulate to fit our end needs? After the vetting process we settled on using data from government sources. The data sources chosen had to have a direct link to one of the following: the US Center for Disease Control, New York State entity(ies) and New York City entity(ies). Complete list of resources used can be found in this ReadMe.</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Key Factors: Once we had our data sources drilled down, we began to see what they had to offer. The team brainstormed on a myriad of factors that we believed had a correlation ranging from income, population density, demographic, fatality rates, hospitalizations, education, average form of transportation (i.e. car v public transit) etc. We ultimately decided that for the scope of this project, the key factors we wanted to focus in and analyze were: household income, Race/Ethnicity, housing type &amp; if there was a correlation between them &amp; </a:t>
            </a:r>
            <a:r>
              <a:rPr lang="en" sz="1200">
                <a:solidFill>
                  <a:srgbClr val="24292F"/>
                </a:solidFill>
                <a:highlight>
                  <a:srgbClr val="FFFFFF"/>
                </a:highlight>
              </a:rPr>
              <a:t>NYS vaccination rates by county,</a:t>
            </a:r>
            <a:r>
              <a:rPr lang="en" sz="1200">
                <a:solidFill>
                  <a:srgbClr val="24292F"/>
                </a:solidFill>
                <a:highlight>
                  <a:srgbClr val="FFFFFF"/>
                </a:highlight>
              </a:rPr>
              <a:t>.</a:t>
            </a:r>
            <a:endParaRPr sz="1200">
              <a:solidFill>
                <a:srgbClr val="24292F"/>
              </a:solidFill>
              <a:highlight>
                <a:srgbClr val="FFFFFF"/>
              </a:highlight>
            </a:endParaRPr>
          </a:p>
          <a:p>
            <a:pPr indent="0" lvl="0" marL="0" rtl="0" algn="l">
              <a:spcBef>
                <a:spcPts val="1200"/>
              </a:spcBef>
              <a:spcAft>
                <a:spcPts val="0"/>
              </a:spcAft>
              <a:buNone/>
            </a:pPr>
            <a:r>
              <a:t/>
            </a:r>
            <a:endParaRPr/>
          </a:p>
          <a:p>
            <a:pPr indent="0" lvl="0" marL="0" rtl="0" algn="l">
              <a:spcBef>
                <a:spcPts val="0"/>
              </a:spcBef>
              <a:spcAft>
                <a:spcPts val="0"/>
              </a:spcAft>
              <a:buNone/>
            </a:pPr>
            <a:r>
              <a:rPr lang="en"/>
              <a:t> How do we clean our data. We used Pandas, Python, and SQL to form our databases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COVIDActNow aggregated a lot of our data sources to an </a:t>
            </a:r>
            <a:r>
              <a:rPr lang="en"/>
              <a:t>updated api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fc417ef54d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fc417ef5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database we had five tables; four of the tables were imported via SQL Alchemy with a Pandas DF join, one of these four (NYS Income table) was then merged with another table (race) using SQL within the database, and the final one was an original table created within SQL, which was parsed from the demographics table in order to be merged. This gave the team five static data tables to work with in the later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primary key used to connect the tables was the county column. This was a one to many or a one to one relationship varying on the datatables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did we connect the database to our ML model? How do they interact?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p:txBody>
      </p:sp>
      <p:sp>
        <p:nvSpPr>
          <p:cNvPr id="11" name="Google Shape;11;p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1"/>
            </a:gs>
            <a:gs pos="50000">
              <a:schemeClr val="accent1"/>
            </a:gs>
            <a:gs pos="100000">
              <a:schemeClr val="accent2"/>
            </a:gs>
          </a:gsLst>
          <a:lin ang="16200038" scaled="0"/>
        </a:gradFill>
      </p:bgPr>
    </p:bg>
    <p:spTree>
      <p:nvGrpSpPr>
        <p:cNvPr id="56"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 name="Google Shape;15;p3"/>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50000">
              <a:schemeClr val="accent1"/>
            </a:gs>
            <a:gs pos="100000">
              <a:schemeClr val="accent2"/>
            </a:gs>
          </a:gsLst>
          <a:lin ang="16200038" scaled="0"/>
        </a:gradFill>
      </p:bgPr>
    </p:bg>
    <p:spTree>
      <p:nvGrpSpPr>
        <p:cNvPr id="16"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a:spcBef>
                <a:spcPts val="600"/>
              </a:spcBef>
              <a:spcAft>
                <a:spcPts val="0"/>
              </a:spcAft>
              <a:buClr>
                <a:schemeClr val="lt1"/>
              </a:buClr>
              <a:buSzPts val="3200"/>
              <a:buChar char="▹"/>
              <a:defRPr sz="3200">
                <a:solidFill>
                  <a:schemeClr val="lt1"/>
                </a:solidFill>
              </a:defRPr>
            </a:lvl9pPr>
          </a:lstStyle>
          <a:p/>
        </p:txBody>
      </p:sp>
      <p:sp>
        <p:nvSpPr>
          <p:cNvPr id="20" name="Google Shape;20;p4"/>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accent2"/>
                </a:solidFill>
                <a:latin typeface="Raleway"/>
                <a:ea typeface="Raleway"/>
                <a:cs typeface="Raleway"/>
                <a:sym typeface="Raleway"/>
              </a:rPr>
              <a:t>“</a:t>
            </a:r>
            <a:endParaRPr b="1" sz="8600">
              <a:solidFill>
                <a:schemeClr val="accent2"/>
              </a:solidFill>
              <a:latin typeface="Raleway"/>
              <a:ea typeface="Raleway"/>
              <a:cs typeface="Raleway"/>
              <a:sym typeface="Raleway"/>
            </a:endParaRPr>
          </a:p>
        </p:txBody>
      </p:sp>
      <p:sp>
        <p:nvSpPr>
          <p:cNvPr id="21" name="Google Shape;21;p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 name="Google Shape;26;p5"/>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a:lvl1pPr>
            <a:lvl2pPr indent="-342900" lvl="1" marL="914400">
              <a:spcBef>
                <a:spcPts val="600"/>
              </a:spcBef>
              <a:spcAft>
                <a:spcPts val="0"/>
              </a:spcAft>
              <a:buSzPts val="1800"/>
              <a:buChar char="▹"/>
              <a:defRPr/>
            </a:lvl2pPr>
            <a:lvl3pPr indent="-342900" lvl="2" marL="1371600">
              <a:spcBef>
                <a:spcPts val="600"/>
              </a:spcBef>
              <a:spcAft>
                <a:spcPts val="0"/>
              </a:spcAft>
              <a:buSzPts val="18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27" name="Google Shape;27;p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p6"/>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4" name="Google Shape;34;p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5"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9" name="Google Shape;39;p7"/>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0" name="Google Shape;40;p7"/>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1" name="Google Shape;41;p7"/>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2" name="Google Shape;42;p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 name="Google Shape;47;p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52" name="Google Shape;52;p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indent="-342900" lvl="1" marL="9144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indent="-342900" lvl="2" marL="13716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indent="-355600" lvl="3" marL="1828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indent="-355600" lvl="4" marL="22860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indent="-355600" lvl="5" marL="27432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indent="-355600" lvl="6" marL="32004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indent="-355600" lvl="7" marL="3657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indent="-355600" lvl="8" marL="4114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comments" Target="../comments/commen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covidtracking.com/" TargetMode="External"/><Relationship Id="rId4" Type="http://schemas.openxmlformats.org/officeDocument/2006/relationships/hyperlink" Target="https://health.data.ny.gov/browse?tags=covid-19" TargetMode="External"/><Relationship Id="rId5" Type="http://schemas.openxmlformats.org/officeDocument/2006/relationships/hyperlink" Target="https://www1.nyc.gov/site/planning/planning-level/nyc-population/2020-census.page##2020-census-resul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health.data.ny.gov/browse?tags=covid-19" TargetMode="External"/><Relationship Id="rId9" Type="http://schemas.openxmlformats.org/officeDocument/2006/relationships/image" Target="../media/image4.jpg"/><Relationship Id="rId5" Type="http://schemas.openxmlformats.org/officeDocument/2006/relationships/image" Target="../media/image9.png"/><Relationship Id="rId6" Type="http://schemas.openxmlformats.org/officeDocument/2006/relationships/hyperlink" Target="https://www.census.gov/quickfacts/NY" TargetMode="External"/><Relationship Id="rId7" Type="http://schemas.openxmlformats.org/officeDocument/2006/relationships/image" Target="../media/image10.png"/><Relationship Id="rId8" Type="http://schemas.openxmlformats.org/officeDocument/2006/relationships/hyperlink" Target="https://data.ny.gov/Energy-Environment/NYSERDA-Low-to-Moderate-Income-New-York-State-Cens/bui8-bb6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covidactnow.org/data-api" TargetMode="External"/><Relationship Id="rId4" Type="http://schemas.openxmlformats.org/officeDocument/2006/relationships/hyperlink" Target="https://covidactnow.org/us/new_york-ny/?s=25421455" TargetMode="External"/><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Analysis of COVID Vaccination Rates </a:t>
            </a:r>
            <a:endParaRPr/>
          </a:p>
        </p:txBody>
      </p:sp>
      <p:grpSp>
        <p:nvGrpSpPr>
          <p:cNvPr id="64" name="Google Shape;64;p12"/>
          <p:cNvGrpSpPr/>
          <p:nvPr/>
        </p:nvGrpSpPr>
        <p:grpSpPr>
          <a:xfrm>
            <a:off x="5144045" y="668001"/>
            <a:ext cx="3819526" cy="3807006"/>
            <a:chOff x="5144045" y="668001"/>
            <a:chExt cx="3819526" cy="3807006"/>
          </a:xfrm>
        </p:grpSpPr>
        <p:grpSp>
          <p:nvGrpSpPr>
            <p:cNvPr id="65" name="Google Shape;65;p12"/>
            <p:cNvGrpSpPr/>
            <p:nvPr/>
          </p:nvGrpSpPr>
          <p:grpSpPr>
            <a:xfrm>
              <a:off x="5144045" y="893590"/>
              <a:ext cx="2833667" cy="2964311"/>
              <a:chOff x="3860721" y="1330073"/>
              <a:chExt cx="3544299" cy="3707706"/>
            </a:xfrm>
          </p:grpSpPr>
          <p:sp>
            <p:nvSpPr>
              <p:cNvPr id="66" name="Google Shape;66;p12"/>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2"/>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2"/>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2"/>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2"/>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2"/>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2"/>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2"/>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2"/>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2"/>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2"/>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2"/>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2"/>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2"/>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2"/>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2"/>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2"/>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2"/>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2"/>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2"/>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2"/>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2"/>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2"/>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2"/>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2"/>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2"/>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2"/>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2"/>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2"/>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2"/>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2"/>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2"/>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2"/>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2"/>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2"/>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2"/>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2"/>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2"/>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2"/>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2"/>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2"/>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2"/>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2"/>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2"/>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2"/>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2"/>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2"/>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2"/>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2"/>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2"/>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2"/>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2"/>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2"/>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2"/>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2"/>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2"/>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2"/>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2"/>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2"/>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2"/>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2"/>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2"/>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2"/>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2"/>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2"/>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2"/>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2"/>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2"/>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2"/>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2"/>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2"/>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2"/>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2"/>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2"/>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2"/>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2"/>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2"/>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2"/>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2"/>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2"/>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2"/>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2"/>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2"/>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2"/>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2"/>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2"/>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2"/>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2"/>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2"/>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2"/>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2"/>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2"/>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2"/>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2"/>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2"/>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2"/>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2"/>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2"/>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2"/>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2"/>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2"/>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2"/>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2"/>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2"/>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2"/>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2"/>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2"/>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3" name="Google Shape;173;p12"/>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2"/>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2"/>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2"/>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2"/>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2"/>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2"/>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2"/>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2"/>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2"/>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2"/>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2"/>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2"/>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2"/>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2"/>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2"/>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2"/>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2"/>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2"/>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2"/>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2"/>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2"/>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2"/>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2"/>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2"/>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2"/>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2"/>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2"/>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2"/>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2"/>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2"/>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4" name="Google Shape;204;p12"/>
            <p:cNvGrpSpPr/>
            <p:nvPr/>
          </p:nvGrpSpPr>
          <p:grpSpPr>
            <a:xfrm flipH="1">
              <a:off x="5678143" y="1227582"/>
              <a:ext cx="345795" cy="1043508"/>
              <a:chOff x="5678143" y="1151382"/>
              <a:chExt cx="345795" cy="1043508"/>
            </a:xfrm>
          </p:grpSpPr>
          <p:sp>
            <p:nvSpPr>
              <p:cNvPr id="205" name="Google Shape;205;p12"/>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2"/>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2"/>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2"/>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2"/>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2"/>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2"/>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2"/>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2"/>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2"/>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2"/>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2"/>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2"/>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2"/>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2"/>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2"/>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2"/>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2" name="Google Shape;222;p12"/>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2"/>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2"/>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2"/>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2"/>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2"/>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2"/>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2"/>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2"/>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2"/>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2"/>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2"/>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2"/>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2"/>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2"/>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2"/>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2"/>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2"/>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2"/>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2"/>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2"/>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2"/>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2"/>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2"/>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2"/>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2"/>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2"/>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2"/>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2"/>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2"/>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2"/>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2"/>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2"/>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2"/>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2"/>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2"/>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8" name="Google Shape;258;p12"/>
            <p:cNvGrpSpPr/>
            <p:nvPr/>
          </p:nvGrpSpPr>
          <p:grpSpPr>
            <a:xfrm>
              <a:off x="6544681" y="927100"/>
              <a:ext cx="264550" cy="200503"/>
              <a:chOff x="6621095" y="1452181"/>
              <a:chExt cx="330894" cy="250785"/>
            </a:xfrm>
          </p:grpSpPr>
          <p:sp>
            <p:nvSpPr>
              <p:cNvPr id="259" name="Google Shape;259;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4" name="Google Shape;264;p12"/>
            <p:cNvGrpSpPr/>
            <p:nvPr/>
          </p:nvGrpSpPr>
          <p:grpSpPr>
            <a:xfrm>
              <a:off x="7210360" y="1314224"/>
              <a:ext cx="264550" cy="200503"/>
              <a:chOff x="6621095" y="1452181"/>
              <a:chExt cx="330894" cy="250785"/>
            </a:xfrm>
          </p:grpSpPr>
          <p:sp>
            <p:nvSpPr>
              <p:cNvPr id="265" name="Google Shape;265;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0" name="Google Shape;270;p12"/>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2"/>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2" name="Google Shape;272;p12"/>
            <p:cNvGrpSpPr/>
            <p:nvPr/>
          </p:nvGrpSpPr>
          <p:grpSpPr>
            <a:xfrm flipH="1">
              <a:off x="8183210" y="2407472"/>
              <a:ext cx="780360" cy="1195999"/>
              <a:chOff x="3975528" y="3303922"/>
              <a:chExt cx="780360" cy="1195999"/>
            </a:xfrm>
          </p:grpSpPr>
          <p:sp>
            <p:nvSpPr>
              <p:cNvPr id="273" name="Google Shape;273;p12"/>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2"/>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2"/>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2"/>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2"/>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2"/>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2"/>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2"/>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2"/>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2"/>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2"/>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2"/>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2"/>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2"/>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2"/>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2"/>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2"/>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2"/>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2"/>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2"/>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9" name="Google Shape;299;p12"/>
              <p:cNvGrpSpPr/>
              <p:nvPr/>
            </p:nvGrpSpPr>
            <p:grpSpPr>
              <a:xfrm flipH="1">
                <a:off x="4321768" y="3621401"/>
                <a:ext cx="239005" cy="181217"/>
                <a:chOff x="6621095" y="1452181"/>
                <a:chExt cx="330894" cy="250785"/>
              </a:xfrm>
            </p:grpSpPr>
            <p:sp>
              <p:nvSpPr>
                <p:cNvPr id="300" name="Google Shape;300;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12"/>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2"/>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pic>
        <p:nvPicPr>
          <p:cNvPr id="307" name="Google Shape;307;p12"/>
          <p:cNvPicPr preferRelativeResize="0"/>
          <p:nvPr/>
        </p:nvPicPr>
        <p:blipFill>
          <a:blip r:embed="rId3">
            <a:alphaModFix/>
          </a:blip>
          <a:stretch>
            <a:fillRect/>
          </a:stretch>
        </p:blipFill>
        <p:spPr>
          <a:xfrm>
            <a:off x="5144050" y="2607375"/>
            <a:ext cx="1704050" cy="2009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21"/>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Database </a:t>
            </a:r>
            <a:endParaRPr/>
          </a:p>
        </p:txBody>
      </p:sp>
      <p:sp>
        <p:nvSpPr>
          <p:cNvPr id="744" name="Google Shape;744;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45" name="Google Shape;745;p21"/>
          <p:cNvPicPr preferRelativeResize="0"/>
          <p:nvPr/>
        </p:nvPicPr>
        <p:blipFill>
          <a:blip r:embed="rId3">
            <a:alphaModFix/>
          </a:blip>
          <a:stretch>
            <a:fillRect/>
          </a:stretch>
        </p:blipFill>
        <p:spPr>
          <a:xfrm>
            <a:off x="6098100" y="1064725"/>
            <a:ext cx="2550925" cy="2680300"/>
          </a:xfrm>
          <a:prstGeom prst="rect">
            <a:avLst/>
          </a:prstGeom>
          <a:noFill/>
          <a:ln>
            <a:noFill/>
          </a:ln>
        </p:spPr>
      </p:pic>
      <p:pic>
        <p:nvPicPr>
          <p:cNvPr id="746" name="Google Shape;746;p21"/>
          <p:cNvPicPr preferRelativeResize="0"/>
          <p:nvPr/>
        </p:nvPicPr>
        <p:blipFill>
          <a:blip r:embed="rId4">
            <a:alphaModFix/>
          </a:blip>
          <a:stretch>
            <a:fillRect/>
          </a:stretch>
        </p:blipFill>
        <p:spPr>
          <a:xfrm>
            <a:off x="189625" y="1688300"/>
            <a:ext cx="5588500" cy="2327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22"/>
          <p:cNvSpPr txBox="1"/>
          <p:nvPr>
            <p:ph idx="4294967295" type="ctrTitle"/>
          </p:nvPr>
        </p:nvSpPr>
        <p:spPr>
          <a:xfrm>
            <a:off x="1019175" y="1863600"/>
            <a:ext cx="74388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9600">
                <a:latin typeface="Barlow SemiBold"/>
                <a:ea typeface="Barlow SemiBold"/>
                <a:cs typeface="Barlow SemiBold"/>
                <a:sym typeface="Barlow SemiBold"/>
              </a:rPr>
              <a:t>19</a:t>
            </a:r>
            <a:r>
              <a:rPr lang="en" sz="9600">
                <a:latin typeface="Barlow SemiBold"/>
                <a:ea typeface="Barlow SemiBold"/>
                <a:cs typeface="Barlow SemiBold"/>
                <a:sym typeface="Barlow SemiBold"/>
              </a:rPr>
              <a:t>,406</a:t>
            </a:r>
            <a:endParaRPr sz="9600">
              <a:latin typeface="Barlow SemiBold"/>
              <a:ea typeface="Barlow SemiBold"/>
              <a:cs typeface="Barlow SemiBold"/>
              <a:sym typeface="Barlow SemiBold"/>
            </a:endParaRPr>
          </a:p>
        </p:txBody>
      </p:sp>
      <p:sp>
        <p:nvSpPr>
          <p:cNvPr id="752" name="Google Shape;752;p22"/>
          <p:cNvSpPr txBox="1"/>
          <p:nvPr>
            <p:ph idx="4294967295" type="subTitle"/>
          </p:nvPr>
        </p:nvSpPr>
        <p:spPr>
          <a:xfrm>
            <a:off x="1210225" y="3001800"/>
            <a:ext cx="74388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rows</a:t>
            </a:r>
            <a:endParaRPr/>
          </a:p>
        </p:txBody>
      </p:sp>
      <p:sp>
        <p:nvSpPr>
          <p:cNvPr id="753" name="Google Shape;753;p2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54" name="Google Shape;754;p2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23"/>
          <p:cNvSpPr txBox="1"/>
          <p:nvPr>
            <p:ph idx="1" type="body"/>
          </p:nvPr>
        </p:nvSpPr>
        <p:spPr>
          <a:xfrm>
            <a:off x="457200" y="4406309"/>
            <a:ext cx="8229600" cy="5196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
              <a:t>Now we have A LOT of </a:t>
            </a:r>
            <a:r>
              <a:rPr lang="en"/>
              <a:t>data. How do we narrow down our focus?</a:t>
            </a:r>
            <a:endParaRPr/>
          </a:p>
        </p:txBody>
      </p:sp>
      <p:sp>
        <p:nvSpPr>
          <p:cNvPr id="760" name="Google Shape;760;p2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61" name="Google Shape;761;p23"/>
          <p:cNvGrpSpPr/>
          <p:nvPr/>
        </p:nvGrpSpPr>
        <p:grpSpPr>
          <a:xfrm>
            <a:off x="6261988" y="652185"/>
            <a:ext cx="2596372" cy="2900838"/>
            <a:chOff x="2181300" y="231400"/>
            <a:chExt cx="4262637" cy="4762499"/>
          </a:xfrm>
        </p:grpSpPr>
        <p:sp>
          <p:nvSpPr>
            <p:cNvPr id="762" name="Google Shape;762;p23"/>
            <p:cNvSpPr/>
            <p:nvPr/>
          </p:nvSpPr>
          <p:spPr>
            <a:xfrm>
              <a:off x="4504120" y="3382365"/>
              <a:ext cx="236644" cy="133254"/>
            </a:xfrm>
            <a:custGeom>
              <a:rect b="b" l="l" r="r" t="t"/>
              <a:pathLst>
                <a:path extrusionOk="0" h="133254" w="236644">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23"/>
            <p:cNvSpPr/>
            <p:nvPr/>
          </p:nvSpPr>
          <p:spPr>
            <a:xfrm>
              <a:off x="5178128" y="3780033"/>
              <a:ext cx="236549" cy="133254"/>
            </a:xfrm>
            <a:custGeom>
              <a:rect b="b" l="l" r="r" t="t"/>
              <a:pathLst>
                <a:path extrusionOk="0" h="133254" w="236549">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23"/>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23"/>
            <p:cNvSpPr/>
            <p:nvPr/>
          </p:nvSpPr>
          <p:spPr>
            <a:xfrm>
              <a:off x="4629475" y="2174500"/>
              <a:ext cx="494671" cy="1273873"/>
            </a:xfrm>
            <a:custGeom>
              <a:rect b="b" l="l" r="r" t="t"/>
              <a:pathLst>
                <a:path extrusionOk="0" h="1273873" w="494671">
                  <a:moveTo>
                    <a:pt x="118227" y="1273873"/>
                  </a:moveTo>
                  <a:lnTo>
                    <a:pt x="0" y="1205484"/>
                  </a:lnTo>
                  <a:lnTo>
                    <a:pt x="376540" y="0"/>
                  </a:lnTo>
                  <a:lnTo>
                    <a:pt x="494672" y="68389"/>
                  </a:lnTo>
                  <a:lnTo>
                    <a:pt x="118227" y="127387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23"/>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23"/>
            <p:cNvSpPr/>
            <p:nvPr/>
          </p:nvSpPr>
          <p:spPr>
            <a:xfrm>
              <a:off x="5160832" y="2249175"/>
              <a:ext cx="281692" cy="1586388"/>
            </a:xfrm>
            <a:custGeom>
              <a:rect b="b" l="l" r="r" t="t"/>
              <a:pathLst>
                <a:path extrusionOk="0" h="1586388" w="281692">
                  <a:moveTo>
                    <a:pt x="281692" y="1586389"/>
                  </a:moveTo>
                  <a:lnTo>
                    <a:pt x="162610" y="1517428"/>
                  </a:lnTo>
                  <a:lnTo>
                    <a:pt x="0" y="0"/>
                  </a:lnTo>
                  <a:lnTo>
                    <a:pt x="118227" y="68485"/>
                  </a:lnTo>
                  <a:lnTo>
                    <a:pt x="281692" y="1586389"/>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23"/>
            <p:cNvSpPr/>
            <p:nvPr/>
          </p:nvSpPr>
          <p:spPr>
            <a:xfrm>
              <a:off x="5078053" y="2296515"/>
              <a:ext cx="281692" cy="1586388"/>
            </a:xfrm>
            <a:custGeom>
              <a:rect b="b" l="l" r="r" t="t"/>
              <a:pathLst>
                <a:path extrusionOk="0" h="1586388" w="281692">
                  <a:moveTo>
                    <a:pt x="281692" y="1586389"/>
                  </a:moveTo>
                  <a:lnTo>
                    <a:pt x="162610" y="1517428"/>
                  </a:lnTo>
                  <a:lnTo>
                    <a:pt x="0" y="0"/>
                  </a:lnTo>
                  <a:lnTo>
                    <a:pt x="118227" y="68390"/>
                  </a:lnTo>
                  <a:lnTo>
                    <a:pt x="281692" y="158638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23"/>
            <p:cNvSpPr/>
            <p:nvPr/>
          </p:nvSpPr>
          <p:spPr>
            <a:xfrm>
              <a:off x="4075404" y="1596713"/>
              <a:ext cx="2321774" cy="1343501"/>
            </a:xfrm>
            <a:custGeom>
              <a:rect b="b" l="l" r="r" t="t"/>
              <a:pathLst>
                <a:path extrusionOk="0" h="1343501" w="2321774">
                  <a:moveTo>
                    <a:pt x="2221415" y="1343501"/>
                  </a:moveTo>
                  <a:lnTo>
                    <a:pt x="0" y="58103"/>
                  </a:lnTo>
                  <a:lnTo>
                    <a:pt x="100360" y="0"/>
                  </a:lnTo>
                  <a:lnTo>
                    <a:pt x="2321775" y="1285399"/>
                  </a:lnTo>
                  <a:lnTo>
                    <a:pt x="2221415" y="134350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23"/>
            <p:cNvSpPr/>
            <p:nvPr/>
          </p:nvSpPr>
          <p:spPr>
            <a:xfrm>
              <a:off x="4075404" y="1654530"/>
              <a:ext cx="2221415" cy="1401603"/>
            </a:xfrm>
            <a:custGeom>
              <a:rect b="b" l="l" r="r" t="t"/>
              <a:pathLst>
                <a:path extrusionOk="0" h="1401603" w="2221415">
                  <a:moveTo>
                    <a:pt x="2221415" y="1401604"/>
                  </a:moveTo>
                  <a:lnTo>
                    <a:pt x="0" y="116205"/>
                  </a:lnTo>
                  <a:lnTo>
                    <a:pt x="0" y="0"/>
                  </a:lnTo>
                  <a:lnTo>
                    <a:pt x="2221415" y="1285399"/>
                  </a:lnTo>
                  <a:lnTo>
                    <a:pt x="2221415" y="140160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23"/>
            <p:cNvSpPr/>
            <p:nvPr/>
          </p:nvSpPr>
          <p:spPr>
            <a:xfrm>
              <a:off x="4206176" y="231400"/>
              <a:ext cx="2045689" cy="2621660"/>
            </a:xfrm>
            <a:custGeom>
              <a:rect b="b" l="l" r="r" t="t"/>
              <a:pathLst>
                <a:path extrusionOk="0" h="2621660" w="2045689">
                  <a:moveTo>
                    <a:pt x="2045690" y="2621661"/>
                  </a:moveTo>
                  <a:lnTo>
                    <a:pt x="0" y="1437894"/>
                  </a:lnTo>
                  <a:lnTo>
                    <a:pt x="0" y="0"/>
                  </a:lnTo>
                  <a:lnTo>
                    <a:pt x="2045690" y="1183767"/>
                  </a:lnTo>
                  <a:lnTo>
                    <a:pt x="2045690" y="262166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23"/>
            <p:cNvSpPr/>
            <p:nvPr/>
          </p:nvSpPr>
          <p:spPr>
            <a:xfrm>
              <a:off x="6296819" y="2879159"/>
              <a:ext cx="101975" cy="176974"/>
            </a:xfrm>
            <a:custGeom>
              <a:rect b="b" l="l" r="r" t="t"/>
              <a:pathLst>
                <a:path extrusionOk="0" h="176974" w="101975">
                  <a:moveTo>
                    <a:pt x="101975" y="118015"/>
                  </a:moveTo>
                  <a:lnTo>
                    <a:pt x="0" y="176974"/>
                  </a:lnTo>
                  <a:lnTo>
                    <a:pt x="0" y="58960"/>
                  </a:lnTo>
                  <a:lnTo>
                    <a:pt x="101975" y="0"/>
                  </a:lnTo>
                  <a:lnTo>
                    <a:pt x="101975" y="118015"/>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23"/>
            <p:cNvSpPr/>
            <p:nvPr/>
          </p:nvSpPr>
          <p:spPr>
            <a:xfrm>
              <a:off x="4356811" y="496480"/>
              <a:ext cx="169452" cy="163353"/>
            </a:xfrm>
            <a:custGeom>
              <a:rect b="b" l="l" r="r" t="t"/>
              <a:pathLst>
                <a:path extrusionOk="0" h="163353" w="169452">
                  <a:moveTo>
                    <a:pt x="169453" y="163354"/>
                  </a:moveTo>
                  <a:lnTo>
                    <a:pt x="0" y="65341"/>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23"/>
            <p:cNvSpPr/>
            <p:nvPr/>
          </p:nvSpPr>
          <p:spPr>
            <a:xfrm>
              <a:off x="4598397" y="636212"/>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23"/>
            <p:cNvSpPr/>
            <p:nvPr/>
          </p:nvSpPr>
          <p:spPr>
            <a:xfrm>
              <a:off x="4356811" y="619924"/>
              <a:ext cx="169452" cy="163353"/>
            </a:xfrm>
            <a:custGeom>
              <a:rect b="b" l="l" r="r" t="t"/>
              <a:pathLst>
                <a:path extrusionOk="0" h="163353" w="169452">
                  <a:moveTo>
                    <a:pt x="169453" y="163354"/>
                  </a:moveTo>
                  <a:lnTo>
                    <a:pt x="0" y="65342"/>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3"/>
            <p:cNvSpPr/>
            <p:nvPr/>
          </p:nvSpPr>
          <p:spPr>
            <a:xfrm>
              <a:off x="4598397" y="759656"/>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3"/>
            <p:cNvSpPr/>
            <p:nvPr/>
          </p:nvSpPr>
          <p:spPr>
            <a:xfrm>
              <a:off x="4356811" y="761466"/>
              <a:ext cx="169452" cy="163448"/>
            </a:xfrm>
            <a:custGeom>
              <a:rect b="b" l="l" r="r" t="t"/>
              <a:pathLst>
                <a:path extrusionOk="0" h="163448" w="169452">
                  <a:moveTo>
                    <a:pt x="169453" y="163449"/>
                  </a:moveTo>
                  <a:lnTo>
                    <a:pt x="0" y="65437"/>
                  </a:lnTo>
                  <a:lnTo>
                    <a:pt x="0" y="0"/>
                  </a:lnTo>
                  <a:lnTo>
                    <a:pt x="169453" y="98107"/>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23"/>
            <p:cNvSpPr/>
            <p:nvPr/>
          </p:nvSpPr>
          <p:spPr>
            <a:xfrm>
              <a:off x="4598397" y="901293"/>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3"/>
            <p:cNvSpPr/>
            <p:nvPr/>
          </p:nvSpPr>
          <p:spPr>
            <a:xfrm>
              <a:off x="4356811" y="903102"/>
              <a:ext cx="169452" cy="163449"/>
            </a:xfrm>
            <a:custGeom>
              <a:rect b="b" l="l" r="r" t="t"/>
              <a:pathLst>
                <a:path extrusionOk="0" h="163449" w="169452">
                  <a:moveTo>
                    <a:pt x="169453" y="163449"/>
                  </a:moveTo>
                  <a:lnTo>
                    <a:pt x="0" y="65342"/>
                  </a:lnTo>
                  <a:lnTo>
                    <a:pt x="0" y="0"/>
                  </a:lnTo>
                  <a:lnTo>
                    <a:pt x="169453" y="98012"/>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23"/>
            <p:cNvSpPr/>
            <p:nvPr/>
          </p:nvSpPr>
          <p:spPr>
            <a:xfrm>
              <a:off x="4598397" y="1042929"/>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23"/>
            <p:cNvSpPr/>
            <p:nvPr/>
          </p:nvSpPr>
          <p:spPr>
            <a:xfrm>
              <a:off x="5115879" y="982814"/>
              <a:ext cx="204046" cy="276142"/>
            </a:xfrm>
            <a:custGeom>
              <a:rect b="b" l="l" r="r" t="t"/>
              <a:pathLst>
                <a:path extrusionOk="0" h="276142" w="204046">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23"/>
            <p:cNvSpPr/>
            <p:nvPr/>
          </p:nvSpPr>
          <p:spPr>
            <a:xfrm>
              <a:off x="5297876" y="1025975"/>
              <a:ext cx="199579" cy="260699"/>
            </a:xfrm>
            <a:custGeom>
              <a:rect b="b" l="l" r="r" t="t"/>
              <a:pathLst>
                <a:path extrusionOk="0" h="260699" w="199579">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23"/>
            <p:cNvSpPr/>
            <p:nvPr/>
          </p:nvSpPr>
          <p:spPr>
            <a:xfrm>
              <a:off x="5298541" y="1258956"/>
              <a:ext cx="212884" cy="276193"/>
            </a:xfrm>
            <a:custGeom>
              <a:rect b="b" l="l" r="r" t="t"/>
              <a:pathLst>
                <a:path extrusionOk="0" h="276193" w="212884">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23"/>
            <p:cNvSpPr/>
            <p:nvPr/>
          </p:nvSpPr>
          <p:spPr>
            <a:xfrm>
              <a:off x="5084706" y="1024070"/>
              <a:ext cx="290055" cy="509778"/>
            </a:xfrm>
            <a:custGeom>
              <a:rect b="b" l="l" r="r" t="t"/>
              <a:pathLst>
                <a:path extrusionOk="0" h="509778" w="290055">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23"/>
            <p:cNvSpPr/>
            <p:nvPr/>
          </p:nvSpPr>
          <p:spPr>
            <a:xfrm>
              <a:off x="5705494" y="1324174"/>
              <a:ext cx="204331" cy="276159"/>
            </a:xfrm>
            <a:custGeom>
              <a:rect b="b" l="l" r="r" t="t"/>
              <a:pathLst>
                <a:path extrusionOk="0" h="276159" w="204331">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23"/>
            <p:cNvSpPr/>
            <p:nvPr/>
          </p:nvSpPr>
          <p:spPr>
            <a:xfrm>
              <a:off x="5887776" y="1367351"/>
              <a:ext cx="199579" cy="260603"/>
            </a:xfrm>
            <a:custGeom>
              <a:rect b="b" l="l" r="r" t="t"/>
              <a:pathLst>
                <a:path extrusionOk="0" h="260603" w="199579">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3"/>
            <p:cNvSpPr/>
            <p:nvPr/>
          </p:nvSpPr>
          <p:spPr>
            <a:xfrm>
              <a:off x="5887776" y="1600333"/>
              <a:ext cx="213550" cy="276118"/>
            </a:xfrm>
            <a:custGeom>
              <a:rect b="b" l="l" r="r" t="t"/>
              <a:pathLst>
                <a:path extrusionOk="0" h="276118" w="21355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3"/>
            <p:cNvSpPr/>
            <p:nvPr/>
          </p:nvSpPr>
          <p:spPr>
            <a:xfrm>
              <a:off x="5674606" y="1365446"/>
              <a:ext cx="290055" cy="509682"/>
            </a:xfrm>
            <a:custGeom>
              <a:rect b="b" l="l" r="r" t="t"/>
              <a:pathLst>
                <a:path extrusionOk="0" h="509682" w="290055">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23"/>
            <p:cNvSpPr/>
            <p:nvPr/>
          </p:nvSpPr>
          <p:spPr>
            <a:xfrm>
              <a:off x="5115879" y="1943808"/>
              <a:ext cx="971477" cy="359289"/>
            </a:xfrm>
            <a:custGeom>
              <a:rect b="b" l="l" r="r" t="t"/>
              <a:pathLst>
                <a:path extrusionOk="0" h="359289" w="971477">
                  <a:moveTo>
                    <a:pt x="0" y="102961"/>
                  </a:moveTo>
                  <a:cubicBezTo>
                    <a:pt x="0" y="102961"/>
                    <a:pt x="144553" y="-173264"/>
                    <a:pt x="511684" y="179161"/>
                  </a:cubicBezTo>
                  <a:cubicBezTo>
                    <a:pt x="878815" y="531586"/>
                    <a:pt x="971477" y="258218"/>
                    <a:pt x="971477" y="258218"/>
                  </a:cubicBezTo>
                </a:path>
              </a:pathLst>
            </a:custGeom>
            <a:noFill/>
            <a:ln cap="flat" cmpd="sng" w="13475">
              <a:solidFill>
                <a:srgbClr val="D6D8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3"/>
            <p:cNvSpPr/>
            <p:nvPr/>
          </p:nvSpPr>
          <p:spPr>
            <a:xfrm rot="-1801764">
              <a:off x="5403245" y="1931037"/>
              <a:ext cx="49945" cy="86600"/>
            </a:xfrm>
            <a:custGeom>
              <a:rect b="b" l="l" r="r" t="t"/>
              <a:pathLst>
                <a:path extrusionOk="0" h="86677" w="49989">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23"/>
            <p:cNvSpPr/>
            <p:nvPr/>
          </p:nvSpPr>
          <p:spPr>
            <a:xfrm rot="-1801764">
              <a:off x="5143652" y="1930529"/>
              <a:ext cx="49945" cy="86600"/>
            </a:xfrm>
            <a:custGeom>
              <a:rect b="b" l="l" r="r" t="t"/>
              <a:pathLst>
                <a:path extrusionOk="0" h="86677" w="49989">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3"/>
            <p:cNvSpPr/>
            <p:nvPr/>
          </p:nvSpPr>
          <p:spPr>
            <a:xfrm rot="-1790023">
              <a:off x="5694653" y="2149239"/>
              <a:ext cx="50164" cy="86979"/>
            </a:xfrm>
            <a:custGeom>
              <a:rect b="b" l="l" r="r" t="t"/>
              <a:pathLst>
                <a:path extrusionOk="0" h="86976" w="50162">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23"/>
            <p:cNvSpPr/>
            <p:nvPr/>
          </p:nvSpPr>
          <p:spPr>
            <a:xfrm rot="-1801764">
              <a:off x="5993267" y="2236949"/>
              <a:ext cx="49945" cy="86600"/>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23"/>
            <p:cNvSpPr/>
            <p:nvPr/>
          </p:nvSpPr>
          <p:spPr>
            <a:xfrm>
              <a:off x="4356811" y="1418691"/>
              <a:ext cx="57973" cy="235172"/>
            </a:xfrm>
            <a:custGeom>
              <a:rect b="b" l="l" r="r" t="t"/>
              <a:pathLst>
                <a:path extrusionOk="0" h="235172" w="57973">
                  <a:moveTo>
                    <a:pt x="57973" y="235172"/>
                  </a:moveTo>
                  <a:lnTo>
                    <a:pt x="0" y="201549"/>
                  </a:lnTo>
                  <a:lnTo>
                    <a:pt x="0" y="0"/>
                  </a:lnTo>
                  <a:lnTo>
                    <a:pt x="57973" y="33623"/>
                  </a:lnTo>
                  <a:lnTo>
                    <a:pt x="57973" y="23517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23"/>
            <p:cNvSpPr/>
            <p:nvPr/>
          </p:nvSpPr>
          <p:spPr>
            <a:xfrm>
              <a:off x="4517330" y="1440789"/>
              <a:ext cx="58068" cy="305942"/>
            </a:xfrm>
            <a:custGeom>
              <a:rect b="b" l="l" r="r" t="t"/>
              <a:pathLst>
                <a:path extrusionOk="0" h="305942" w="58068">
                  <a:moveTo>
                    <a:pt x="58068" y="305943"/>
                  </a:moveTo>
                  <a:lnTo>
                    <a:pt x="0" y="272320"/>
                  </a:lnTo>
                  <a:lnTo>
                    <a:pt x="0" y="0"/>
                  </a:lnTo>
                  <a:lnTo>
                    <a:pt x="58068" y="33623"/>
                  </a:lnTo>
                  <a:lnTo>
                    <a:pt x="58068" y="30594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23"/>
            <p:cNvSpPr/>
            <p:nvPr/>
          </p:nvSpPr>
          <p:spPr>
            <a:xfrm>
              <a:off x="4677849" y="1415738"/>
              <a:ext cx="58067" cy="423862"/>
            </a:xfrm>
            <a:custGeom>
              <a:rect b="b" l="l" r="r" t="t"/>
              <a:pathLst>
                <a:path extrusionOk="0" h="423862" w="58067">
                  <a:moveTo>
                    <a:pt x="58068" y="423863"/>
                  </a:moveTo>
                  <a:lnTo>
                    <a:pt x="0" y="390335"/>
                  </a:lnTo>
                  <a:lnTo>
                    <a:pt x="0" y="0"/>
                  </a:lnTo>
                  <a:lnTo>
                    <a:pt x="58068" y="33528"/>
                  </a:lnTo>
                  <a:lnTo>
                    <a:pt x="58068" y="423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23"/>
            <p:cNvSpPr/>
            <p:nvPr/>
          </p:nvSpPr>
          <p:spPr>
            <a:xfrm>
              <a:off x="4838368" y="1414214"/>
              <a:ext cx="58068" cy="518255"/>
            </a:xfrm>
            <a:custGeom>
              <a:rect b="b" l="l" r="r" t="t"/>
              <a:pathLst>
                <a:path extrusionOk="0" h="518255" w="58068">
                  <a:moveTo>
                    <a:pt x="58068" y="518255"/>
                  </a:moveTo>
                  <a:lnTo>
                    <a:pt x="0" y="484727"/>
                  </a:lnTo>
                  <a:lnTo>
                    <a:pt x="0" y="0"/>
                  </a:lnTo>
                  <a:lnTo>
                    <a:pt x="58068" y="33528"/>
                  </a:lnTo>
                  <a:lnTo>
                    <a:pt x="58068" y="518255"/>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23"/>
            <p:cNvSpPr/>
            <p:nvPr/>
          </p:nvSpPr>
          <p:spPr>
            <a:xfrm>
              <a:off x="5343399" y="3731361"/>
              <a:ext cx="99124" cy="151542"/>
            </a:xfrm>
            <a:custGeom>
              <a:rect b="b" l="l" r="r" t="t"/>
              <a:pathLst>
                <a:path extrusionOk="0" h="151542" w="99124">
                  <a:moveTo>
                    <a:pt x="16347" y="151543"/>
                  </a:moveTo>
                  <a:lnTo>
                    <a:pt x="99124" y="104204"/>
                  </a:lnTo>
                  <a:lnTo>
                    <a:pt x="0" y="0"/>
                  </a:lnTo>
                  <a:lnTo>
                    <a:pt x="16347" y="15154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23"/>
            <p:cNvSpPr/>
            <p:nvPr/>
          </p:nvSpPr>
          <p:spPr>
            <a:xfrm>
              <a:off x="4678419" y="3350075"/>
              <a:ext cx="69282" cy="136588"/>
            </a:xfrm>
            <a:custGeom>
              <a:rect b="b" l="l" r="r" t="t"/>
              <a:pathLst>
                <a:path extrusionOk="0" h="136588" w="69282">
                  <a:moveTo>
                    <a:pt x="0" y="136588"/>
                  </a:moveTo>
                  <a:lnTo>
                    <a:pt x="69283" y="98298"/>
                  </a:lnTo>
                  <a:lnTo>
                    <a:pt x="42672" y="0"/>
                  </a:lnTo>
                  <a:lnTo>
                    <a:pt x="0" y="136588"/>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0" name="Google Shape;800;p23"/>
            <p:cNvGrpSpPr/>
            <p:nvPr/>
          </p:nvGrpSpPr>
          <p:grpSpPr>
            <a:xfrm>
              <a:off x="3103642" y="4105408"/>
              <a:ext cx="746807" cy="516445"/>
              <a:chOff x="4884742" y="4921758"/>
              <a:chExt cx="746807" cy="516445"/>
            </a:xfrm>
          </p:grpSpPr>
          <p:sp>
            <p:nvSpPr>
              <p:cNvPr id="801" name="Google Shape;801;p23"/>
              <p:cNvSpPr/>
              <p:nvPr/>
            </p:nvSpPr>
            <p:spPr>
              <a:xfrm>
                <a:off x="4884742" y="505358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23"/>
              <p:cNvSpPr/>
              <p:nvPr/>
            </p:nvSpPr>
            <p:spPr>
              <a:xfrm>
                <a:off x="4966950" y="5004149"/>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23"/>
              <p:cNvSpPr/>
              <p:nvPr/>
            </p:nvSpPr>
            <p:spPr>
              <a:xfrm>
                <a:off x="4967045" y="5111781"/>
                <a:ext cx="65671" cy="87534"/>
              </a:xfrm>
              <a:custGeom>
                <a:rect b="b" l="l" r="r" t="t"/>
                <a:pathLst>
                  <a:path extrusionOk="0" h="87534" w="65671">
                    <a:moveTo>
                      <a:pt x="0" y="87534"/>
                    </a:moveTo>
                    <a:lnTo>
                      <a:pt x="0" y="0"/>
                    </a:lnTo>
                    <a:lnTo>
                      <a:pt x="65671" y="58579"/>
                    </a:lnTo>
                    <a:lnTo>
                      <a:pt x="0" y="87534"/>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3"/>
              <p:cNvSpPr/>
              <p:nvPr/>
            </p:nvSpPr>
            <p:spPr>
              <a:xfrm>
                <a:off x="5581465" y="5114067"/>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3"/>
              <p:cNvSpPr/>
              <p:nvPr/>
            </p:nvSpPr>
            <p:spPr>
              <a:xfrm>
                <a:off x="4966950" y="4921758"/>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23"/>
              <p:cNvSpPr/>
              <p:nvPr/>
            </p:nvSpPr>
            <p:spPr>
              <a:xfrm>
                <a:off x="5061432" y="4974074"/>
                <a:ext cx="475691" cy="275248"/>
              </a:xfrm>
              <a:custGeom>
                <a:rect b="b" l="l" r="r" t="t"/>
                <a:pathLst>
                  <a:path extrusionOk="0" h="275248" w="475691">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23"/>
              <p:cNvSpPr/>
              <p:nvPr/>
            </p:nvSpPr>
            <p:spPr>
              <a:xfrm>
                <a:off x="5061893" y="4990552"/>
                <a:ext cx="474809" cy="258770"/>
              </a:xfrm>
              <a:custGeom>
                <a:rect b="b" l="l" r="r" t="t"/>
                <a:pathLst>
                  <a:path extrusionOk="0" h="258770" w="474809">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3"/>
              <p:cNvSpPr/>
              <p:nvPr/>
            </p:nvSpPr>
            <p:spPr>
              <a:xfrm>
                <a:off x="5183826" y="5052822"/>
                <a:ext cx="221040" cy="139064"/>
              </a:xfrm>
              <a:custGeom>
                <a:rect b="b" l="l" r="r" t="t"/>
                <a:pathLst>
                  <a:path extrusionOk="0" h="139064" w="22104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3"/>
              <p:cNvSpPr/>
              <p:nvPr/>
            </p:nvSpPr>
            <p:spPr>
              <a:xfrm>
                <a:off x="5275158" y="5155977"/>
                <a:ext cx="14635" cy="19050"/>
              </a:xfrm>
              <a:custGeom>
                <a:rect b="b" l="l" r="r" t="t"/>
                <a:pathLst>
                  <a:path extrusionOk="0" h="19050" w="14635">
                    <a:moveTo>
                      <a:pt x="0" y="12859"/>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3"/>
              <p:cNvSpPr/>
              <p:nvPr/>
            </p:nvSpPr>
            <p:spPr>
              <a:xfrm>
                <a:off x="5370766" y="5164169"/>
                <a:ext cx="31647" cy="14763"/>
              </a:xfrm>
              <a:custGeom>
                <a:rect b="b" l="l" r="r" t="t"/>
                <a:pathLst>
                  <a:path extrusionOk="0" h="14763" w="31647">
                    <a:moveTo>
                      <a:pt x="31648" y="12859"/>
                    </a:moveTo>
                    <a:lnTo>
                      <a:pt x="31648" y="0"/>
                    </a:lnTo>
                    <a:lnTo>
                      <a:pt x="0" y="2381"/>
                    </a:lnTo>
                    <a:lnTo>
                      <a:pt x="18152" y="14764"/>
                    </a:lnTo>
                    <a:lnTo>
                      <a:pt x="31648"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23"/>
              <p:cNvSpPr/>
              <p:nvPr/>
            </p:nvSpPr>
            <p:spPr>
              <a:xfrm>
                <a:off x="5381410" y="5116639"/>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23"/>
              <p:cNvSpPr/>
              <p:nvPr/>
            </p:nvSpPr>
            <p:spPr>
              <a:xfrm>
                <a:off x="5307090" y="5121401"/>
                <a:ext cx="35639" cy="24669"/>
              </a:xfrm>
              <a:custGeom>
                <a:rect b="b" l="l" r="r" t="t"/>
                <a:pathLst>
                  <a:path extrusionOk="0" h="24669" w="35639">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23"/>
              <p:cNvSpPr/>
              <p:nvPr/>
            </p:nvSpPr>
            <p:spPr>
              <a:xfrm>
                <a:off x="5234481" y="5079968"/>
                <a:ext cx="44382" cy="29241"/>
              </a:xfrm>
              <a:custGeom>
                <a:rect b="b" l="l" r="r" t="t"/>
                <a:pathLst>
                  <a:path extrusionOk="0" h="29241" w="44382">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23"/>
              <p:cNvSpPr/>
              <p:nvPr/>
            </p:nvSpPr>
            <p:spPr>
              <a:xfrm>
                <a:off x="5275158" y="5056536"/>
                <a:ext cx="20623" cy="18383"/>
              </a:xfrm>
              <a:custGeom>
                <a:rect b="b" l="l" r="r" t="t"/>
                <a:pathLst>
                  <a:path extrusionOk="0" h="18383" w="20623">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3"/>
              <p:cNvSpPr/>
              <p:nvPr/>
            </p:nvSpPr>
            <p:spPr>
              <a:xfrm>
                <a:off x="5183351" y="5052726"/>
                <a:ext cx="19577" cy="14573"/>
              </a:xfrm>
              <a:custGeom>
                <a:rect b="b" l="l" r="r" t="t"/>
                <a:pathLst>
                  <a:path extrusionOk="0" h="14573" w="19577">
                    <a:moveTo>
                      <a:pt x="0" y="12859"/>
                    </a:moveTo>
                    <a:lnTo>
                      <a:pt x="0" y="0"/>
                    </a:lnTo>
                    <a:lnTo>
                      <a:pt x="19578" y="2096"/>
                    </a:lnTo>
                    <a:lnTo>
                      <a:pt x="13305" y="14573"/>
                    </a:lnTo>
                    <a:lnTo>
                      <a:pt x="0"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23"/>
              <p:cNvSpPr/>
              <p:nvPr/>
            </p:nvSpPr>
            <p:spPr>
              <a:xfrm>
                <a:off x="5184016" y="5095875"/>
                <a:ext cx="22524" cy="22764"/>
              </a:xfrm>
              <a:custGeom>
                <a:rect b="b" l="l" r="r" t="t"/>
                <a:pathLst>
                  <a:path extrusionOk="0" h="22764" w="22524">
                    <a:moveTo>
                      <a:pt x="0" y="13526"/>
                    </a:moveTo>
                    <a:lnTo>
                      <a:pt x="0" y="0"/>
                    </a:lnTo>
                    <a:lnTo>
                      <a:pt x="22524" y="0"/>
                    </a:lnTo>
                    <a:lnTo>
                      <a:pt x="17012" y="12097"/>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23"/>
              <p:cNvSpPr/>
              <p:nvPr/>
            </p:nvSpPr>
            <p:spPr>
              <a:xfrm>
                <a:off x="5183826" y="5039963"/>
                <a:ext cx="221034" cy="138969"/>
              </a:xfrm>
              <a:custGeom>
                <a:rect b="b" l="l" r="r" t="t"/>
                <a:pathLst>
                  <a:path extrusionOk="0" h="138969" w="221034">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8" name="Google Shape;818;p23"/>
            <p:cNvGrpSpPr/>
            <p:nvPr/>
          </p:nvGrpSpPr>
          <p:grpSpPr>
            <a:xfrm>
              <a:off x="3213031" y="4055235"/>
              <a:ext cx="664504" cy="414599"/>
              <a:chOff x="4994131" y="4871585"/>
              <a:chExt cx="664504" cy="414599"/>
            </a:xfrm>
          </p:grpSpPr>
          <p:sp>
            <p:nvSpPr>
              <p:cNvPr id="819" name="Google Shape;819;p23"/>
              <p:cNvSpPr/>
              <p:nvPr/>
            </p:nvSpPr>
            <p:spPr>
              <a:xfrm>
                <a:off x="4994131" y="4901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23"/>
              <p:cNvSpPr/>
              <p:nvPr/>
            </p:nvSpPr>
            <p:spPr>
              <a:xfrm>
                <a:off x="4994226" y="5009197"/>
                <a:ext cx="65576" cy="87630"/>
              </a:xfrm>
              <a:custGeom>
                <a:rect b="b" l="l" r="r" t="t"/>
                <a:pathLst>
                  <a:path extrusionOk="0" h="87630" w="65576">
                    <a:moveTo>
                      <a:pt x="0" y="87630"/>
                    </a:moveTo>
                    <a:lnTo>
                      <a:pt x="0" y="0"/>
                    </a:lnTo>
                    <a:lnTo>
                      <a:pt x="65576"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23"/>
              <p:cNvSpPr/>
              <p:nvPr/>
            </p:nvSpPr>
            <p:spPr>
              <a:xfrm>
                <a:off x="5608645" y="5011483"/>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23"/>
              <p:cNvSpPr/>
              <p:nvPr/>
            </p:nvSpPr>
            <p:spPr>
              <a:xfrm>
                <a:off x="5088612" y="4871585"/>
                <a:ext cx="475616" cy="275248"/>
              </a:xfrm>
              <a:custGeom>
                <a:rect b="b" l="l" r="r" t="t"/>
                <a:pathLst>
                  <a:path extrusionOk="0" h="275248" w="475616">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3"/>
              <p:cNvSpPr/>
              <p:nvPr/>
            </p:nvSpPr>
            <p:spPr>
              <a:xfrm>
                <a:off x="5089073" y="4888063"/>
                <a:ext cx="474714" cy="258770"/>
              </a:xfrm>
              <a:custGeom>
                <a:rect b="b" l="l" r="r" t="t"/>
                <a:pathLst>
                  <a:path extrusionOk="0" h="258770" w="474714">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3"/>
              <p:cNvSpPr/>
              <p:nvPr/>
            </p:nvSpPr>
            <p:spPr>
              <a:xfrm>
                <a:off x="5211197" y="4950333"/>
                <a:ext cx="220817" cy="138588"/>
              </a:xfrm>
              <a:custGeom>
                <a:rect b="b" l="l" r="r" t="t"/>
                <a:pathLst>
                  <a:path extrusionOk="0" h="138588" w="220817">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23"/>
              <p:cNvSpPr/>
              <p:nvPr/>
            </p:nvSpPr>
            <p:spPr>
              <a:xfrm>
                <a:off x="5302433" y="5053393"/>
                <a:ext cx="14635" cy="19050"/>
              </a:xfrm>
              <a:custGeom>
                <a:rect b="b" l="l" r="r" t="t"/>
                <a:pathLst>
                  <a:path extrusionOk="0" h="19050" w="14635">
                    <a:moveTo>
                      <a:pt x="0" y="12954"/>
                    </a:moveTo>
                    <a:cubicBezTo>
                      <a:pt x="0" y="12001"/>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23"/>
              <p:cNvSpPr/>
              <p:nvPr/>
            </p:nvSpPr>
            <p:spPr>
              <a:xfrm>
                <a:off x="5397946" y="5061584"/>
                <a:ext cx="31647" cy="14858"/>
              </a:xfrm>
              <a:custGeom>
                <a:rect b="b" l="l" r="r" t="t"/>
                <a:pathLst>
                  <a:path extrusionOk="0" h="14858" w="31647">
                    <a:moveTo>
                      <a:pt x="31648" y="12954"/>
                    </a:moveTo>
                    <a:lnTo>
                      <a:pt x="31648" y="0"/>
                    </a:lnTo>
                    <a:lnTo>
                      <a:pt x="0" y="2477"/>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23"/>
              <p:cNvSpPr/>
              <p:nvPr/>
            </p:nvSpPr>
            <p:spPr>
              <a:xfrm>
                <a:off x="5408591" y="5014055"/>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3"/>
              <p:cNvSpPr/>
              <p:nvPr/>
            </p:nvSpPr>
            <p:spPr>
              <a:xfrm>
                <a:off x="5334271" y="5018913"/>
                <a:ext cx="35639" cy="24669"/>
              </a:xfrm>
              <a:custGeom>
                <a:rect b="b" l="l" r="r" t="t"/>
                <a:pathLst>
                  <a:path extrusionOk="0" h="24669" w="35639">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23"/>
              <p:cNvSpPr/>
              <p:nvPr/>
            </p:nvSpPr>
            <p:spPr>
              <a:xfrm>
                <a:off x="5261567" y="4977479"/>
                <a:ext cx="44382" cy="29146"/>
              </a:xfrm>
              <a:custGeom>
                <a:rect b="b" l="l" r="r" t="t"/>
                <a:pathLst>
                  <a:path extrusionOk="0" h="29146" w="44382">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23"/>
              <p:cNvSpPr/>
              <p:nvPr/>
            </p:nvSpPr>
            <p:spPr>
              <a:xfrm>
                <a:off x="5302338" y="4953952"/>
                <a:ext cx="20528" cy="18478"/>
              </a:xfrm>
              <a:custGeom>
                <a:rect b="b" l="l" r="r" t="t"/>
                <a:pathLst>
                  <a:path extrusionOk="0" h="18478" w="20528">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23"/>
              <p:cNvSpPr/>
              <p:nvPr/>
            </p:nvSpPr>
            <p:spPr>
              <a:xfrm>
                <a:off x="5210437" y="4950142"/>
                <a:ext cx="19672" cy="14668"/>
              </a:xfrm>
              <a:custGeom>
                <a:rect b="b" l="l" r="r" t="t"/>
                <a:pathLst>
                  <a:path extrusionOk="0" h="14668" w="19672">
                    <a:moveTo>
                      <a:pt x="0" y="12954"/>
                    </a:moveTo>
                    <a:lnTo>
                      <a:pt x="0" y="0"/>
                    </a:lnTo>
                    <a:lnTo>
                      <a:pt x="19673"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23"/>
              <p:cNvSpPr/>
              <p:nvPr/>
            </p:nvSpPr>
            <p:spPr>
              <a:xfrm>
                <a:off x="5211197" y="4993481"/>
                <a:ext cx="22524" cy="22764"/>
              </a:xfrm>
              <a:custGeom>
                <a:rect b="b" l="l" r="r" t="t"/>
                <a:pathLst>
                  <a:path extrusionOk="0" h="22764" w="22524">
                    <a:moveTo>
                      <a:pt x="0" y="13430"/>
                    </a:moveTo>
                    <a:lnTo>
                      <a:pt x="0" y="0"/>
                    </a:lnTo>
                    <a:lnTo>
                      <a:pt x="22524"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23"/>
              <p:cNvSpPr/>
              <p:nvPr/>
            </p:nvSpPr>
            <p:spPr>
              <a:xfrm>
                <a:off x="5211197" y="4937378"/>
                <a:ext cx="220817" cy="139065"/>
              </a:xfrm>
              <a:custGeom>
                <a:rect b="b" l="l" r="r" t="t"/>
                <a:pathLst>
                  <a:path extrusionOk="0" h="139065" w="220817">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34" name="Google Shape;834;p23"/>
            <p:cNvGrpSpPr/>
            <p:nvPr/>
          </p:nvGrpSpPr>
          <p:grpSpPr>
            <a:xfrm>
              <a:off x="3192597" y="3904144"/>
              <a:ext cx="664599" cy="384619"/>
              <a:chOff x="4973697" y="4720494"/>
              <a:chExt cx="664599" cy="384619"/>
            </a:xfrm>
          </p:grpSpPr>
          <p:sp>
            <p:nvSpPr>
              <p:cNvPr id="835" name="Google Shape;835;p23"/>
              <p:cNvSpPr/>
              <p:nvPr/>
            </p:nvSpPr>
            <p:spPr>
              <a:xfrm>
                <a:off x="4973792" y="491051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23"/>
              <p:cNvSpPr/>
              <p:nvPr/>
            </p:nvSpPr>
            <p:spPr>
              <a:xfrm>
                <a:off x="5588212" y="4912804"/>
                <a:ext cx="50084" cy="118109"/>
              </a:xfrm>
              <a:custGeom>
                <a:rect b="b" l="l" r="r" t="t"/>
                <a:pathLst>
                  <a:path extrusionOk="0" h="118109" w="50084">
                    <a:moveTo>
                      <a:pt x="50085" y="0"/>
                    </a:moveTo>
                    <a:lnTo>
                      <a:pt x="50085" y="82391"/>
                    </a:lnTo>
                    <a:lnTo>
                      <a:pt x="16536"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23"/>
              <p:cNvSpPr/>
              <p:nvPr/>
            </p:nvSpPr>
            <p:spPr>
              <a:xfrm>
                <a:off x="4973697" y="472049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23"/>
              <p:cNvSpPr/>
              <p:nvPr/>
            </p:nvSpPr>
            <p:spPr>
              <a:xfrm>
                <a:off x="5068198" y="4772810"/>
                <a:ext cx="475691" cy="275343"/>
              </a:xfrm>
              <a:custGeom>
                <a:rect b="b" l="l" r="r" t="t"/>
                <a:pathLst>
                  <a:path extrusionOk="0" h="275343" w="475691">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23"/>
              <p:cNvSpPr/>
              <p:nvPr/>
            </p:nvSpPr>
            <p:spPr>
              <a:xfrm>
                <a:off x="5190479" y="4851558"/>
                <a:ext cx="221040" cy="139065"/>
              </a:xfrm>
              <a:custGeom>
                <a:rect b="b" l="l" r="r" t="t"/>
                <a:pathLst>
                  <a:path extrusionOk="0" h="139065" w="22104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23"/>
              <p:cNvSpPr/>
              <p:nvPr/>
            </p:nvSpPr>
            <p:spPr>
              <a:xfrm>
                <a:off x="5282000" y="4954714"/>
                <a:ext cx="14540" cy="19050"/>
              </a:xfrm>
              <a:custGeom>
                <a:rect b="b" l="l" r="r" t="t"/>
                <a:pathLst>
                  <a:path extrusionOk="0" h="19050" w="14540">
                    <a:moveTo>
                      <a:pt x="0" y="12954"/>
                    </a:moveTo>
                    <a:cubicBezTo>
                      <a:pt x="0" y="12002"/>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23"/>
              <p:cNvSpPr/>
              <p:nvPr/>
            </p:nvSpPr>
            <p:spPr>
              <a:xfrm>
                <a:off x="5388158" y="491537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23"/>
              <p:cNvSpPr/>
              <p:nvPr/>
            </p:nvSpPr>
            <p:spPr>
              <a:xfrm>
                <a:off x="5282000" y="4855273"/>
                <a:ext cx="20528" cy="18478"/>
              </a:xfrm>
              <a:custGeom>
                <a:rect b="b" l="l" r="r" t="t"/>
                <a:pathLst>
                  <a:path extrusionOk="0" h="18478" w="20528">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23"/>
              <p:cNvSpPr/>
              <p:nvPr/>
            </p:nvSpPr>
            <p:spPr>
              <a:xfrm>
                <a:off x="5190099" y="4851463"/>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4" name="Google Shape;844;p23"/>
            <p:cNvGrpSpPr/>
            <p:nvPr/>
          </p:nvGrpSpPr>
          <p:grpSpPr>
            <a:xfrm>
              <a:off x="3220919" y="3939863"/>
              <a:ext cx="438073" cy="146684"/>
              <a:chOff x="5002019" y="4756213"/>
              <a:chExt cx="438073" cy="146684"/>
            </a:xfrm>
          </p:grpSpPr>
          <p:sp>
            <p:nvSpPr>
              <p:cNvPr id="845" name="Google Shape;845;p23"/>
              <p:cNvSpPr/>
              <p:nvPr/>
            </p:nvSpPr>
            <p:spPr>
              <a:xfrm>
                <a:off x="5002019" y="481526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23"/>
              <p:cNvSpPr/>
              <p:nvPr/>
            </p:nvSpPr>
            <p:spPr>
              <a:xfrm>
                <a:off x="5218990" y="4756403"/>
                <a:ext cx="221102" cy="139065"/>
              </a:xfrm>
              <a:custGeom>
                <a:rect b="b" l="l" r="r" t="t"/>
                <a:pathLst>
                  <a:path extrusionOk="0" h="139065" w="221102">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23"/>
              <p:cNvSpPr/>
              <p:nvPr/>
            </p:nvSpPr>
            <p:spPr>
              <a:xfrm>
                <a:off x="5405835" y="4867656"/>
                <a:ext cx="31647" cy="14858"/>
              </a:xfrm>
              <a:custGeom>
                <a:rect b="b" l="l" r="r" t="t"/>
                <a:pathLst>
                  <a:path extrusionOk="0" h="14858" w="31647">
                    <a:moveTo>
                      <a:pt x="31648" y="12954"/>
                    </a:moveTo>
                    <a:lnTo>
                      <a:pt x="31648" y="0"/>
                    </a:lnTo>
                    <a:lnTo>
                      <a:pt x="0" y="2476"/>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23"/>
              <p:cNvSpPr/>
              <p:nvPr/>
            </p:nvSpPr>
            <p:spPr>
              <a:xfrm>
                <a:off x="5342159" y="4824983"/>
                <a:ext cx="35544" cy="24669"/>
              </a:xfrm>
              <a:custGeom>
                <a:rect b="b" l="l" r="r" t="t"/>
                <a:pathLst>
                  <a:path extrusionOk="0" h="24669" w="35544">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23"/>
              <p:cNvSpPr/>
              <p:nvPr/>
            </p:nvSpPr>
            <p:spPr>
              <a:xfrm>
                <a:off x="5269455" y="4783550"/>
                <a:ext cx="44382" cy="29241"/>
              </a:xfrm>
              <a:custGeom>
                <a:rect b="b" l="l" r="r" t="t"/>
                <a:pathLst>
                  <a:path extrusionOk="0" h="29241" w="44382">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23"/>
              <p:cNvSpPr/>
              <p:nvPr/>
            </p:nvSpPr>
            <p:spPr>
              <a:xfrm>
                <a:off x="5218325" y="475621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1" name="Google Shape;851;p23"/>
            <p:cNvGrpSpPr/>
            <p:nvPr/>
          </p:nvGrpSpPr>
          <p:grpSpPr>
            <a:xfrm>
              <a:off x="3200581" y="3841184"/>
              <a:ext cx="664503" cy="179450"/>
              <a:chOff x="4981681" y="4657534"/>
              <a:chExt cx="664503" cy="179450"/>
            </a:xfrm>
          </p:grpSpPr>
          <p:sp>
            <p:nvSpPr>
              <p:cNvPr id="852" name="Google Shape;852;p23"/>
              <p:cNvSpPr/>
              <p:nvPr/>
            </p:nvSpPr>
            <p:spPr>
              <a:xfrm>
                <a:off x="4981681" y="471658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23"/>
              <p:cNvSpPr/>
              <p:nvPr/>
            </p:nvSpPr>
            <p:spPr>
              <a:xfrm>
                <a:off x="5596100" y="4718875"/>
                <a:ext cx="50084" cy="118109"/>
              </a:xfrm>
              <a:custGeom>
                <a:rect b="b" l="l" r="r" t="t"/>
                <a:pathLst>
                  <a:path extrusionOk="0" h="118109" w="50084">
                    <a:moveTo>
                      <a:pt x="50085" y="0"/>
                    </a:moveTo>
                    <a:lnTo>
                      <a:pt x="50085" y="82391"/>
                    </a:lnTo>
                    <a:lnTo>
                      <a:pt x="16442" y="118110"/>
                    </a:lnTo>
                    <a:lnTo>
                      <a:pt x="0" y="23813"/>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23"/>
              <p:cNvSpPr/>
              <p:nvPr/>
            </p:nvSpPr>
            <p:spPr>
              <a:xfrm>
                <a:off x="5396046" y="472144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23"/>
              <p:cNvSpPr/>
              <p:nvPr/>
            </p:nvSpPr>
            <p:spPr>
              <a:xfrm>
                <a:off x="5289888" y="4661344"/>
                <a:ext cx="20528" cy="18478"/>
              </a:xfrm>
              <a:custGeom>
                <a:rect b="b" l="l" r="r" t="t"/>
                <a:pathLst>
                  <a:path extrusionOk="0" h="18478" w="20528">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23"/>
              <p:cNvSpPr/>
              <p:nvPr/>
            </p:nvSpPr>
            <p:spPr>
              <a:xfrm>
                <a:off x="5197987" y="4657534"/>
                <a:ext cx="19577" cy="14668"/>
              </a:xfrm>
              <a:custGeom>
                <a:rect b="b" l="l" r="r" t="t"/>
                <a:pathLst>
                  <a:path extrusionOk="0" h="14668" w="19577">
                    <a:moveTo>
                      <a:pt x="0" y="12954"/>
                    </a:moveTo>
                    <a:lnTo>
                      <a:pt x="0" y="0"/>
                    </a:lnTo>
                    <a:lnTo>
                      <a:pt x="19578"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7" name="Google Shape;857;p23"/>
            <p:cNvGrpSpPr/>
            <p:nvPr/>
          </p:nvGrpSpPr>
          <p:grpSpPr>
            <a:xfrm>
              <a:off x="2181300" y="4477454"/>
              <a:ext cx="746806" cy="516445"/>
              <a:chOff x="3962400" y="5293804"/>
              <a:chExt cx="746806" cy="516445"/>
            </a:xfrm>
          </p:grpSpPr>
          <p:sp>
            <p:nvSpPr>
              <p:cNvPr id="858" name="Google Shape;858;p23"/>
              <p:cNvSpPr/>
              <p:nvPr/>
            </p:nvSpPr>
            <p:spPr>
              <a:xfrm>
                <a:off x="3962400"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23"/>
              <p:cNvSpPr/>
              <p:nvPr/>
            </p:nvSpPr>
            <p:spPr>
              <a:xfrm>
                <a:off x="4044607"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23"/>
              <p:cNvSpPr/>
              <p:nvPr/>
            </p:nvSpPr>
            <p:spPr>
              <a:xfrm>
                <a:off x="4044702"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23"/>
              <p:cNvSpPr/>
              <p:nvPr/>
            </p:nvSpPr>
            <p:spPr>
              <a:xfrm>
                <a:off x="4659217"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23"/>
              <p:cNvSpPr/>
              <p:nvPr/>
            </p:nvSpPr>
            <p:spPr>
              <a:xfrm>
                <a:off x="4044607"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23"/>
              <p:cNvSpPr/>
              <p:nvPr/>
            </p:nvSpPr>
            <p:spPr>
              <a:xfrm>
                <a:off x="4139107" y="5346215"/>
                <a:ext cx="475657" cy="275248"/>
              </a:xfrm>
              <a:custGeom>
                <a:rect b="b" l="l" r="r" t="t"/>
                <a:pathLst>
                  <a:path extrusionOk="0" h="275248" w="475657">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23"/>
              <p:cNvSpPr/>
              <p:nvPr/>
            </p:nvSpPr>
            <p:spPr>
              <a:xfrm>
                <a:off x="4261389" y="5424963"/>
                <a:ext cx="221102" cy="138970"/>
              </a:xfrm>
              <a:custGeom>
                <a:rect b="b" l="l" r="r" t="t"/>
                <a:pathLst>
                  <a:path extrusionOk="0" h="138970" w="221102">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23"/>
              <p:cNvSpPr/>
              <p:nvPr/>
            </p:nvSpPr>
            <p:spPr>
              <a:xfrm>
                <a:off x="4352910"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23"/>
              <p:cNvSpPr/>
              <p:nvPr/>
            </p:nvSpPr>
            <p:spPr>
              <a:xfrm>
                <a:off x="4459162" y="5488685"/>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23"/>
              <p:cNvSpPr/>
              <p:nvPr/>
            </p:nvSpPr>
            <p:spPr>
              <a:xfrm>
                <a:off x="4352910"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23"/>
              <p:cNvSpPr/>
              <p:nvPr/>
            </p:nvSpPr>
            <p:spPr>
              <a:xfrm>
                <a:off x="4261008"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23"/>
              <p:cNvSpPr/>
              <p:nvPr/>
            </p:nvSpPr>
            <p:spPr>
              <a:xfrm>
                <a:off x="4261769"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0" name="Google Shape;870;p23"/>
            <p:cNvGrpSpPr/>
            <p:nvPr/>
          </p:nvGrpSpPr>
          <p:grpSpPr>
            <a:xfrm>
              <a:off x="2290783" y="4506029"/>
              <a:ext cx="664504" cy="179355"/>
              <a:chOff x="4071883" y="5322379"/>
              <a:chExt cx="664504" cy="179355"/>
            </a:xfrm>
          </p:grpSpPr>
          <p:sp>
            <p:nvSpPr>
              <p:cNvPr id="871" name="Google Shape;871;p23"/>
              <p:cNvSpPr/>
              <p:nvPr/>
            </p:nvSpPr>
            <p:spPr>
              <a:xfrm>
                <a:off x="4071883" y="538133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23"/>
              <p:cNvSpPr/>
              <p:nvPr/>
            </p:nvSpPr>
            <p:spPr>
              <a:xfrm>
                <a:off x="4686303" y="5383625"/>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3"/>
              <p:cNvSpPr/>
              <p:nvPr/>
            </p:nvSpPr>
            <p:spPr>
              <a:xfrm>
                <a:off x="4287999" y="5322379"/>
                <a:ext cx="221706" cy="139065"/>
              </a:xfrm>
              <a:custGeom>
                <a:rect b="b" l="l" r="r" t="t"/>
                <a:pathLst>
                  <a:path extrusionOk="0" h="139065" w="221706">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3"/>
              <p:cNvSpPr/>
              <p:nvPr/>
            </p:nvSpPr>
            <p:spPr>
              <a:xfrm>
                <a:off x="4380566" y="5425821"/>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3"/>
              <p:cNvSpPr/>
              <p:nvPr/>
            </p:nvSpPr>
            <p:spPr>
              <a:xfrm>
                <a:off x="4380091" y="5326094"/>
                <a:ext cx="20528" cy="18383"/>
              </a:xfrm>
              <a:custGeom>
                <a:rect b="b" l="l" r="r" t="t"/>
                <a:pathLst>
                  <a:path extrusionOk="0" h="18383" w="20528">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6" name="Google Shape;876;p23"/>
            <p:cNvGrpSpPr/>
            <p:nvPr/>
          </p:nvGrpSpPr>
          <p:grpSpPr>
            <a:xfrm>
              <a:off x="3915836" y="4477454"/>
              <a:ext cx="746806" cy="516445"/>
              <a:chOff x="5696936" y="5293804"/>
              <a:chExt cx="746806" cy="516445"/>
            </a:xfrm>
          </p:grpSpPr>
          <p:sp>
            <p:nvSpPr>
              <p:cNvPr id="877" name="Google Shape;877;p23"/>
              <p:cNvSpPr/>
              <p:nvPr/>
            </p:nvSpPr>
            <p:spPr>
              <a:xfrm>
                <a:off x="5696936"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3"/>
              <p:cNvSpPr/>
              <p:nvPr/>
            </p:nvSpPr>
            <p:spPr>
              <a:xfrm>
                <a:off x="5779143"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3"/>
              <p:cNvSpPr/>
              <p:nvPr/>
            </p:nvSpPr>
            <p:spPr>
              <a:xfrm>
                <a:off x="5779238"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23"/>
              <p:cNvSpPr/>
              <p:nvPr/>
            </p:nvSpPr>
            <p:spPr>
              <a:xfrm>
                <a:off x="6393753"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3"/>
              <p:cNvSpPr/>
              <p:nvPr/>
            </p:nvSpPr>
            <p:spPr>
              <a:xfrm>
                <a:off x="5779143"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3"/>
              <p:cNvSpPr/>
              <p:nvPr/>
            </p:nvSpPr>
            <p:spPr>
              <a:xfrm>
                <a:off x="5873643" y="5346215"/>
                <a:ext cx="475693" cy="275248"/>
              </a:xfrm>
              <a:custGeom>
                <a:rect b="b" l="l" r="r" t="t"/>
                <a:pathLst>
                  <a:path extrusionOk="0" h="275248" w="475693">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3"/>
              <p:cNvSpPr/>
              <p:nvPr/>
            </p:nvSpPr>
            <p:spPr>
              <a:xfrm>
                <a:off x="5996115" y="5424963"/>
                <a:ext cx="220987" cy="138970"/>
              </a:xfrm>
              <a:custGeom>
                <a:rect b="b" l="l" r="r" t="t"/>
                <a:pathLst>
                  <a:path extrusionOk="0" h="138970" w="220987">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3"/>
              <p:cNvSpPr/>
              <p:nvPr/>
            </p:nvSpPr>
            <p:spPr>
              <a:xfrm>
                <a:off x="6087446"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3"/>
              <p:cNvSpPr/>
              <p:nvPr/>
            </p:nvSpPr>
            <p:spPr>
              <a:xfrm>
                <a:off x="6183054" y="5536215"/>
                <a:ext cx="31552" cy="14858"/>
              </a:xfrm>
              <a:custGeom>
                <a:rect b="b" l="l" r="r" t="t"/>
                <a:pathLst>
                  <a:path extrusionOk="0" h="14858" w="31552">
                    <a:moveTo>
                      <a:pt x="31552" y="12954"/>
                    </a:moveTo>
                    <a:lnTo>
                      <a:pt x="31552" y="0"/>
                    </a:lnTo>
                    <a:lnTo>
                      <a:pt x="0" y="2476"/>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3"/>
              <p:cNvSpPr/>
              <p:nvPr/>
            </p:nvSpPr>
            <p:spPr>
              <a:xfrm>
                <a:off x="6193698" y="5488685"/>
                <a:ext cx="23569" cy="13049"/>
              </a:xfrm>
              <a:custGeom>
                <a:rect b="b" l="l" r="r" t="t"/>
                <a:pathLst>
                  <a:path extrusionOk="0" h="13049" w="23569">
                    <a:moveTo>
                      <a:pt x="23569" y="13049"/>
                    </a:moveTo>
                    <a:lnTo>
                      <a:pt x="23569" y="0"/>
                    </a:lnTo>
                    <a:lnTo>
                      <a:pt x="0" y="8573"/>
                    </a:lnTo>
                    <a:lnTo>
                      <a:pt x="23569"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3"/>
              <p:cNvSpPr/>
              <p:nvPr/>
            </p:nvSpPr>
            <p:spPr>
              <a:xfrm>
                <a:off x="6119759"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23"/>
              <p:cNvSpPr/>
              <p:nvPr/>
            </p:nvSpPr>
            <p:spPr>
              <a:xfrm>
                <a:off x="6046675"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23"/>
              <p:cNvSpPr/>
              <p:nvPr/>
            </p:nvSpPr>
            <p:spPr>
              <a:xfrm>
                <a:off x="6087446"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23"/>
              <p:cNvSpPr/>
              <p:nvPr/>
            </p:nvSpPr>
            <p:spPr>
              <a:xfrm>
                <a:off x="5995544"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23"/>
              <p:cNvSpPr/>
              <p:nvPr/>
            </p:nvSpPr>
            <p:spPr>
              <a:xfrm>
                <a:off x="5996210"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92" name="Google Shape;892;p23"/>
            <p:cNvSpPr/>
            <p:nvPr/>
          </p:nvSpPr>
          <p:spPr>
            <a:xfrm>
              <a:off x="5615017" y="4460119"/>
              <a:ext cx="828920" cy="479679"/>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23"/>
            <p:cNvSpPr/>
            <p:nvPr/>
          </p:nvSpPr>
          <p:spPr>
            <a:xfrm>
              <a:off x="5846435" y="2182763"/>
              <a:ext cx="465451" cy="682637"/>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23"/>
            <p:cNvSpPr/>
            <p:nvPr/>
          </p:nvSpPr>
          <p:spPr>
            <a:xfrm>
              <a:off x="5832052" y="2673876"/>
              <a:ext cx="86758" cy="504907"/>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23"/>
            <p:cNvSpPr/>
            <p:nvPr/>
          </p:nvSpPr>
          <p:spPr>
            <a:xfrm>
              <a:off x="5882176" y="2176405"/>
              <a:ext cx="221715" cy="275766"/>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23"/>
            <p:cNvSpPr/>
            <p:nvPr/>
          </p:nvSpPr>
          <p:spPr>
            <a:xfrm>
              <a:off x="5925036" y="2475870"/>
              <a:ext cx="274953" cy="308347"/>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3"/>
            <p:cNvSpPr/>
            <p:nvPr/>
          </p:nvSpPr>
          <p:spPr>
            <a:xfrm>
              <a:off x="5845497" y="2576533"/>
              <a:ext cx="400459" cy="461811"/>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3"/>
            <p:cNvSpPr/>
            <p:nvPr/>
          </p:nvSpPr>
          <p:spPr>
            <a:xfrm>
              <a:off x="5916607" y="2198526"/>
              <a:ext cx="294816" cy="364308"/>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23"/>
            <p:cNvSpPr/>
            <p:nvPr/>
          </p:nvSpPr>
          <p:spPr>
            <a:xfrm>
              <a:off x="5928072" y="2197020"/>
              <a:ext cx="296585" cy="278850"/>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23"/>
            <p:cNvSpPr/>
            <p:nvPr/>
          </p:nvSpPr>
          <p:spPr>
            <a:xfrm>
              <a:off x="5977205" y="4610895"/>
              <a:ext cx="232912" cy="178155"/>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23"/>
            <p:cNvSpPr/>
            <p:nvPr/>
          </p:nvSpPr>
          <p:spPr>
            <a:xfrm>
              <a:off x="5978157" y="4667764"/>
              <a:ext cx="231905" cy="121227"/>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23"/>
            <p:cNvSpPr/>
            <p:nvPr/>
          </p:nvSpPr>
          <p:spPr>
            <a:xfrm>
              <a:off x="5800764" y="4571652"/>
              <a:ext cx="213680" cy="165568"/>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23"/>
            <p:cNvSpPr/>
            <p:nvPr/>
          </p:nvSpPr>
          <p:spPr>
            <a:xfrm>
              <a:off x="5801482" y="4626139"/>
              <a:ext cx="212755" cy="111143"/>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3"/>
            <p:cNvSpPr/>
            <p:nvPr/>
          </p:nvSpPr>
          <p:spPr>
            <a:xfrm>
              <a:off x="5835285" y="3032607"/>
              <a:ext cx="455829" cy="159522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23"/>
            <p:cNvSpPr/>
            <p:nvPr/>
          </p:nvSpPr>
          <p:spPr>
            <a:xfrm>
              <a:off x="5815995" y="3000698"/>
              <a:ext cx="485198" cy="1060979"/>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23"/>
            <p:cNvSpPr/>
            <p:nvPr/>
          </p:nvSpPr>
          <p:spPr>
            <a:xfrm>
              <a:off x="5561118" y="2683306"/>
              <a:ext cx="698939" cy="60971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23"/>
            <p:cNvSpPr/>
            <p:nvPr/>
          </p:nvSpPr>
          <p:spPr>
            <a:xfrm>
              <a:off x="6103702" y="2644294"/>
              <a:ext cx="168312" cy="197615"/>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23"/>
            <p:cNvSpPr/>
            <p:nvPr/>
          </p:nvSpPr>
          <p:spPr>
            <a:xfrm>
              <a:off x="5833319" y="2576558"/>
              <a:ext cx="135999" cy="14296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23"/>
            <p:cNvSpPr/>
            <p:nvPr/>
          </p:nvSpPr>
          <p:spPr>
            <a:xfrm>
              <a:off x="2925535" y="2722330"/>
              <a:ext cx="1200895" cy="746478"/>
            </a:xfrm>
            <a:custGeom>
              <a:rect b="b" l="l" r="r" t="t"/>
              <a:pathLst>
                <a:path extrusionOk="0" h="746478" w="1200895">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23"/>
            <p:cNvSpPr/>
            <p:nvPr/>
          </p:nvSpPr>
          <p:spPr>
            <a:xfrm>
              <a:off x="2868613" y="1365288"/>
              <a:ext cx="1401428" cy="1812876"/>
            </a:xfrm>
            <a:custGeom>
              <a:rect b="b" l="l" r="r" t="t"/>
              <a:pathLst>
                <a:path extrusionOk="0" h="1812876" w="1401428">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23"/>
            <p:cNvSpPr/>
            <p:nvPr/>
          </p:nvSpPr>
          <p:spPr>
            <a:xfrm>
              <a:off x="2977907" y="1395545"/>
              <a:ext cx="128396" cy="88201"/>
            </a:xfrm>
            <a:custGeom>
              <a:rect b="b" l="l" r="r" t="t"/>
              <a:pathLst>
                <a:path extrusionOk="0" h="88201" w="128396">
                  <a:moveTo>
                    <a:pt x="0" y="70295"/>
                  </a:moveTo>
                  <a:lnTo>
                    <a:pt x="128396" y="0"/>
                  </a:lnTo>
                  <a:lnTo>
                    <a:pt x="109198" y="88201"/>
                  </a:lnTo>
                  <a:lnTo>
                    <a:pt x="0" y="70295"/>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23"/>
            <p:cNvSpPr/>
            <p:nvPr/>
          </p:nvSpPr>
          <p:spPr>
            <a:xfrm>
              <a:off x="3945392" y="3100901"/>
              <a:ext cx="140370" cy="95440"/>
            </a:xfrm>
            <a:custGeom>
              <a:rect b="b" l="l" r="r" t="t"/>
              <a:pathLst>
                <a:path extrusionOk="0" h="95440" w="140370">
                  <a:moveTo>
                    <a:pt x="0" y="95440"/>
                  </a:moveTo>
                  <a:cubicBezTo>
                    <a:pt x="3136" y="94012"/>
                    <a:pt x="140371" y="17050"/>
                    <a:pt x="140371" y="17050"/>
                  </a:cubicBezTo>
                  <a:lnTo>
                    <a:pt x="34309"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23"/>
            <p:cNvSpPr/>
            <p:nvPr/>
          </p:nvSpPr>
          <p:spPr>
            <a:xfrm rot="-1801764">
              <a:off x="2958862" y="1416978"/>
              <a:ext cx="1040879" cy="1807000"/>
            </a:xfrm>
            <a:custGeom>
              <a:rect b="b" l="l" r="r" t="t"/>
              <a:pathLst>
                <a:path extrusionOk="0" h="1808606" w="1041804">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23"/>
            <p:cNvSpPr/>
            <p:nvPr/>
          </p:nvSpPr>
          <p:spPr>
            <a:xfrm>
              <a:off x="2779183" y="1414991"/>
              <a:ext cx="1401428" cy="1812826"/>
            </a:xfrm>
            <a:custGeom>
              <a:rect b="b" l="l" r="r" t="t"/>
              <a:pathLst>
                <a:path extrusionOk="0" h="1812826" w="1401428">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23"/>
            <p:cNvSpPr/>
            <p:nvPr/>
          </p:nvSpPr>
          <p:spPr>
            <a:xfrm>
              <a:off x="3046144" y="1759790"/>
              <a:ext cx="868170" cy="1123263"/>
            </a:xfrm>
            <a:custGeom>
              <a:rect b="b" l="l" r="r" t="t"/>
              <a:pathLst>
                <a:path extrusionOk="0" h="1123263" w="86817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23"/>
            <p:cNvSpPr/>
            <p:nvPr/>
          </p:nvSpPr>
          <p:spPr>
            <a:xfrm>
              <a:off x="3308258" y="2099261"/>
              <a:ext cx="343371" cy="444102"/>
            </a:xfrm>
            <a:custGeom>
              <a:rect b="b" l="l" r="r" t="t"/>
              <a:pathLst>
                <a:path extrusionOk="0" h="444102" w="343371">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23"/>
            <p:cNvSpPr/>
            <p:nvPr/>
          </p:nvSpPr>
          <p:spPr>
            <a:xfrm>
              <a:off x="2221786" y="2914306"/>
              <a:ext cx="208703" cy="88772"/>
            </a:xfrm>
            <a:custGeom>
              <a:rect b="b" l="l" r="r" t="t"/>
              <a:pathLst>
                <a:path extrusionOk="0" h="88772" w="208703">
                  <a:moveTo>
                    <a:pt x="64246" y="87916"/>
                  </a:moveTo>
                  <a:lnTo>
                    <a:pt x="0" y="88773"/>
                  </a:lnTo>
                  <a:lnTo>
                    <a:pt x="208703" y="0"/>
                  </a:lnTo>
                  <a:lnTo>
                    <a:pt x="87720" y="75342"/>
                  </a:lnTo>
                  <a:lnTo>
                    <a:pt x="6424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23"/>
            <p:cNvSpPr/>
            <p:nvPr/>
          </p:nvSpPr>
          <p:spPr>
            <a:xfrm rot="-1801764">
              <a:off x="2288993" y="2988576"/>
              <a:ext cx="26776" cy="46440"/>
            </a:xfrm>
            <a:custGeom>
              <a:rect b="b" l="l" r="r" t="t"/>
              <a:pathLst>
                <a:path extrusionOk="0" h="46481" w="2680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23"/>
            <p:cNvSpPr/>
            <p:nvPr/>
          </p:nvSpPr>
          <p:spPr>
            <a:xfrm rot="-1801764">
              <a:off x="3469496" y="2304051"/>
              <a:ext cx="26776" cy="46440"/>
            </a:xfrm>
            <a:custGeom>
              <a:rect b="b" l="l" r="r" t="t"/>
              <a:pathLst>
                <a:path extrusionOk="0" h="46481" w="2680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23"/>
            <p:cNvSpPr/>
            <p:nvPr/>
          </p:nvSpPr>
          <p:spPr>
            <a:xfrm>
              <a:off x="2314638" y="2924117"/>
              <a:ext cx="167836" cy="171354"/>
            </a:xfrm>
            <a:custGeom>
              <a:rect b="b" l="l" r="r" t="t"/>
              <a:pathLst>
                <a:path extrusionOk="0" h="171354" w="167836">
                  <a:moveTo>
                    <a:pt x="15301" y="171355"/>
                  </a:moveTo>
                  <a:lnTo>
                    <a:pt x="0" y="107251"/>
                  </a:lnTo>
                  <a:lnTo>
                    <a:pt x="167837" y="0"/>
                  </a:lnTo>
                  <a:lnTo>
                    <a:pt x="160519" y="15145"/>
                  </a:lnTo>
                  <a:lnTo>
                    <a:pt x="15301" y="171355"/>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23"/>
            <p:cNvSpPr/>
            <p:nvPr/>
          </p:nvSpPr>
          <p:spPr>
            <a:xfrm>
              <a:off x="2290498" y="2306802"/>
              <a:ext cx="1203749" cy="724947"/>
            </a:xfrm>
            <a:custGeom>
              <a:rect b="b" l="l" r="r" t="t"/>
              <a:pathLst>
                <a:path extrusionOk="0" h="724947" w="1203749">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22" name="Google Shape;922;p23"/>
          <p:cNvSpPr/>
          <p:nvPr/>
        </p:nvSpPr>
        <p:spPr>
          <a:xfrm>
            <a:off x="5977575" y="2767625"/>
            <a:ext cx="1693500" cy="137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3" name="Google Shape;923;p23"/>
          <p:cNvPicPr preferRelativeResize="0"/>
          <p:nvPr/>
        </p:nvPicPr>
        <p:blipFill>
          <a:blip r:embed="rId3">
            <a:alphaModFix/>
          </a:blip>
          <a:stretch>
            <a:fillRect/>
          </a:stretch>
        </p:blipFill>
        <p:spPr>
          <a:xfrm>
            <a:off x="373775" y="319175"/>
            <a:ext cx="5817124" cy="34112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24"/>
          <p:cNvSpPr txBox="1"/>
          <p:nvPr>
            <p:ph idx="1" type="body"/>
          </p:nvPr>
        </p:nvSpPr>
        <p:spPr>
          <a:xfrm>
            <a:off x="457200" y="1538950"/>
            <a:ext cx="6450000" cy="3566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600">
                <a:latin typeface="Barlow"/>
                <a:ea typeface="Barlow"/>
                <a:cs typeface="Barlow"/>
                <a:sym typeface="Barlow"/>
              </a:rPr>
              <a:t>What demographics predict COVID-19 vaccination rates among New York State residents?</a:t>
            </a:r>
            <a:endParaRPr b="1" sz="1600">
              <a:latin typeface="Barlow"/>
              <a:ea typeface="Barlow"/>
              <a:cs typeface="Barlow"/>
              <a:sym typeface="Barlow"/>
            </a:endParaRPr>
          </a:p>
          <a:p>
            <a:pPr indent="0" lvl="0" marL="0" rtl="0" algn="l">
              <a:spcBef>
                <a:spcPts val="600"/>
              </a:spcBef>
              <a:spcAft>
                <a:spcPts val="0"/>
              </a:spcAft>
              <a:buNone/>
            </a:pPr>
            <a:r>
              <a:rPr lang="en" sz="1200"/>
              <a:t>Our team conducted a </a:t>
            </a:r>
            <a:r>
              <a:rPr b="1" lang="en" sz="1200">
                <a:latin typeface="Barlow"/>
                <a:ea typeface="Barlow"/>
                <a:cs typeface="Barlow"/>
                <a:sym typeface="Barlow"/>
              </a:rPr>
              <a:t>Multiple Regression </a:t>
            </a:r>
            <a:r>
              <a:rPr lang="en" sz="1200"/>
              <a:t>to determine which demographic feature(s) could predict vaccination rates. </a:t>
            </a:r>
            <a:endParaRPr sz="1200"/>
          </a:p>
          <a:p>
            <a:pPr indent="0" lvl="0" marL="0" rtl="0" algn="l">
              <a:spcBef>
                <a:spcPts val="600"/>
              </a:spcBef>
              <a:spcAft>
                <a:spcPts val="0"/>
              </a:spcAft>
              <a:buNone/>
            </a:pPr>
            <a:r>
              <a:rPr b="1" lang="en" sz="1200">
                <a:latin typeface="Barlow"/>
                <a:ea typeface="Barlow"/>
                <a:cs typeface="Barlow"/>
                <a:sym typeface="Barlow"/>
              </a:rPr>
              <a:t>Features</a:t>
            </a:r>
            <a:endParaRPr b="1" sz="1200">
              <a:latin typeface="Barlow"/>
              <a:ea typeface="Barlow"/>
              <a:cs typeface="Barlow"/>
              <a:sym typeface="Barlow"/>
            </a:endParaRPr>
          </a:p>
          <a:p>
            <a:pPr indent="-304800" lvl="0" marL="457200" rtl="0" algn="l">
              <a:spcBef>
                <a:spcPts val="600"/>
              </a:spcBef>
              <a:spcAft>
                <a:spcPts val="0"/>
              </a:spcAft>
              <a:buSzPts val="1200"/>
              <a:buChar char="▸"/>
            </a:pPr>
            <a:r>
              <a:rPr b="1" lang="en" sz="1200">
                <a:latin typeface="Barlow"/>
                <a:ea typeface="Barlow"/>
                <a:cs typeface="Barlow"/>
                <a:sym typeface="Barlow"/>
              </a:rPr>
              <a:t>Age </a:t>
            </a:r>
            <a:r>
              <a:rPr lang="en" sz="1200"/>
              <a:t>(Households with Elderly, Households with Children, Head of Household Age)</a:t>
            </a:r>
            <a:endParaRPr sz="1200"/>
          </a:p>
          <a:p>
            <a:pPr indent="-304800" lvl="0" marL="457200" rtl="0" algn="l">
              <a:spcBef>
                <a:spcPts val="0"/>
              </a:spcBef>
              <a:spcAft>
                <a:spcPts val="0"/>
              </a:spcAft>
              <a:buSzPts val="1200"/>
              <a:buFont typeface="Barlow"/>
              <a:buChar char="▸"/>
            </a:pPr>
            <a:r>
              <a:rPr b="1" lang="en" sz="1200">
                <a:latin typeface="Barlow"/>
                <a:ea typeface="Barlow"/>
                <a:cs typeface="Barlow"/>
                <a:sym typeface="Barlow"/>
              </a:rPr>
              <a:t>Race / Ethnicity</a:t>
            </a:r>
            <a:endParaRPr b="1" sz="1200">
              <a:latin typeface="Barlow"/>
              <a:ea typeface="Barlow"/>
              <a:cs typeface="Barlow"/>
              <a:sym typeface="Barlow"/>
            </a:endParaRPr>
          </a:p>
          <a:p>
            <a:pPr indent="-304800" lvl="0" marL="457200" rtl="0" algn="l">
              <a:spcBef>
                <a:spcPts val="0"/>
              </a:spcBef>
              <a:spcAft>
                <a:spcPts val="0"/>
              </a:spcAft>
              <a:buSzPts val="1200"/>
              <a:buFont typeface="Barlow"/>
              <a:buChar char="▸"/>
            </a:pPr>
            <a:r>
              <a:rPr b="1" lang="en" sz="1200">
                <a:latin typeface="Barlow"/>
                <a:ea typeface="Barlow"/>
                <a:cs typeface="Barlow"/>
                <a:sym typeface="Barlow"/>
              </a:rPr>
              <a:t>Education Level</a:t>
            </a:r>
            <a:endParaRPr b="1" sz="1200">
              <a:latin typeface="Barlow"/>
              <a:ea typeface="Barlow"/>
              <a:cs typeface="Barlow"/>
              <a:sym typeface="Barlow"/>
            </a:endParaRPr>
          </a:p>
          <a:p>
            <a:pPr indent="-304800" lvl="0" marL="457200" rtl="0" algn="l">
              <a:spcBef>
                <a:spcPts val="0"/>
              </a:spcBef>
              <a:spcAft>
                <a:spcPts val="0"/>
              </a:spcAft>
              <a:buSzPts val="1200"/>
              <a:buChar char="▸"/>
            </a:pPr>
            <a:r>
              <a:rPr b="1" lang="en" sz="1200">
                <a:latin typeface="Barlow"/>
                <a:ea typeface="Barlow"/>
                <a:cs typeface="Barlow"/>
                <a:sym typeface="Barlow"/>
              </a:rPr>
              <a:t>Housing Type</a:t>
            </a:r>
            <a:r>
              <a:rPr lang="en" sz="1200"/>
              <a:t> (e.g., single family home, multi-family apartment unit)</a:t>
            </a:r>
            <a:endParaRPr sz="1200"/>
          </a:p>
          <a:p>
            <a:pPr indent="-304800" lvl="0" marL="457200" rtl="0" algn="l">
              <a:spcBef>
                <a:spcPts val="0"/>
              </a:spcBef>
              <a:spcAft>
                <a:spcPts val="0"/>
              </a:spcAft>
              <a:buSzPts val="1200"/>
              <a:buChar char="▸"/>
            </a:pPr>
            <a:r>
              <a:rPr b="1" lang="en" sz="1200">
                <a:latin typeface="Barlow"/>
                <a:ea typeface="Barlow"/>
                <a:cs typeface="Barlow"/>
                <a:sym typeface="Barlow"/>
              </a:rPr>
              <a:t>Income </a:t>
            </a:r>
            <a:r>
              <a:rPr lang="en" sz="1200"/>
              <a:t>(Household Income, Percent of Poverty Level, Low-to-Moderate Income groups) </a:t>
            </a:r>
            <a:endParaRPr sz="1200"/>
          </a:p>
          <a:p>
            <a:pPr indent="-304800" lvl="0" marL="457200" rtl="0" algn="l">
              <a:spcBef>
                <a:spcPts val="0"/>
              </a:spcBef>
              <a:spcAft>
                <a:spcPts val="0"/>
              </a:spcAft>
              <a:buSzPts val="1200"/>
              <a:buFont typeface="Barlow"/>
              <a:buChar char="▸"/>
            </a:pPr>
            <a:r>
              <a:rPr b="1" lang="en" sz="1200">
                <a:latin typeface="Barlow"/>
                <a:ea typeface="Barlow"/>
                <a:cs typeface="Barlow"/>
                <a:sym typeface="Barlow"/>
              </a:rPr>
              <a:t>Population</a:t>
            </a:r>
            <a:endParaRPr b="1" sz="1200">
              <a:latin typeface="Barlow"/>
              <a:ea typeface="Barlow"/>
              <a:cs typeface="Barlow"/>
              <a:sym typeface="Barlow"/>
            </a:endParaRPr>
          </a:p>
          <a:p>
            <a:pPr indent="0" lvl="0" marL="0" rtl="0" algn="l">
              <a:spcBef>
                <a:spcPts val="600"/>
              </a:spcBef>
              <a:spcAft>
                <a:spcPts val="0"/>
              </a:spcAft>
              <a:buNone/>
            </a:pPr>
            <a:r>
              <a:rPr lang="en" sz="1200"/>
              <a:t>None of the demographic variables predicted vaccination rates with </a:t>
            </a:r>
            <a:r>
              <a:rPr i="1" lang="en" sz="1200"/>
              <a:t>R</a:t>
            </a:r>
            <a:r>
              <a:rPr baseline="30000" i="1" lang="en" sz="1200"/>
              <a:t>2</a:t>
            </a:r>
            <a:r>
              <a:rPr i="1" lang="en" sz="1200"/>
              <a:t> </a:t>
            </a:r>
            <a:r>
              <a:rPr lang="en" sz="1200"/>
              <a:t> = 0.4769, </a:t>
            </a:r>
            <a:r>
              <a:rPr i="1" lang="en" sz="1200"/>
              <a:t>p</a:t>
            </a:r>
            <a:r>
              <a:rPr lang="en" sz="1200"/>
              <a:t> = 0.1286 and all demographic variables </a:t>
            </a:r>
            <a:r>
              <a:rPr i="1" lang="en" sz="1200"/>
              <a:t>p</a:t>
            </a:r>
            <a:r>
              <a:rPr lang="en" sz="1200"/>
              <a:t> &gt; 0.1. Given that there was not a significant relationship between vaccination rates and any demographic factors, we chose to not exclude any demographic factors from our model.</a:t>
            </a:r>
            <a:endParaRPr sz="1200"/>
          </a:p>
          <a:p>
            <a:pPr indent="0" lvl="0" marL="0" rtl="0" algn="l">
              <a:spcBef>
                <a:spcPts val="600"/>
              </a:spcBef>
              <a:spcAft>
                <a:spcPts val="0"/>
              </a:spcAft>
              <a:buNone/>
            </a:pPr>
            <a:r>
              <a:t/>
            </a:r>
            <a:endParaRPr sz="1100"/>
          </a:p>
        </p:txBody>
      </p:sp>
      <p:sp>
        <p:nvSpPr>
          <p:cNvPr id="929" name="Google Shape;929;p24"/>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 Selection</a:t>
            </a:r>
            <a:endParaRPr/>
          </a:p>
        </p:txBody>
      </p:sp>
      <p:sp>
        <p:nvSpPr>
          <p:cNvPr id="930" name="Google Shape;930;p2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931" name="Google Shape;931;p24"/>
          <p:cNvGrpSpPr/>
          <p:nvPr/>
        </p:nvGrpSpPr>
        <p:grpSpPr>
          <a:xfrm>
            <a:off x="6713769" y="1490720"/>
            <a:ext cx="2304784" cy="2494103"/>
            <a:chOff x="1926580" y="602477"/>
            <a:chExt cx="4456273" cy="4762466"/>
          </a:xfrm>
        </p:grpSpPr>
        <p:sp>
          <p:nvSpPr>
            <p:cNvPr id="932" name="Google Shape;932;p24"/>
            <p:cNvSpPr/>
            <p:nvPr/>
          </p:nvSpPr>
          <p:spPr>
            <a:xfrm>
              <a:off x="4352367" y="1409287"/>
              <a:ext cx="1407834" cy="1779317"/>
            </a:xfrm>
            <a:custGeom>
              <a:rect b="b" l="l" r="r" t="t"/>
              <a:pathLst>
                <a:path extrusionOk="0" h="1779317" w="1407834">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24"/>
            <p:cNvSpPr/>
            <p:nvPr/>
          </p:nvSpPr>
          <p:spPr>
            <a:xfrm>
              <a:off x="4492846" y="1745654"/>
              <a:ext cx="1118701" cy="793785"/>
            </a:xfrm>
            <a:custGeom>
              <a:rect b="b" l="l" r="r" t="t"/>
              <a:pathLst>
                <a:path extrusionOk="0" h="793785" w="1118701">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24"/>
            <p:cNvSpPr/>
            <p:nvPr/>
          </p:nvSpPr>
          <p:spPr>
            <a:xfrm>
              <a:off x="3766118" y="879295"/>
              <a:ext cx="2497551" cy="3394041"/>
            </a:xfrm>
            <a:custGeom>
              <a:rect b="b" l="l" r="r" t="t"/>
              <a:pathLst>
                <a:path extrusionOk="0" h="3394041" w="2497551">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24"/>
            <p:cNvSpPr/>
            <p:nvPr/>
          </p:nvSpPr>
          <p:spPr>
            <a:xfrm>
              <a:off x="3744257" y="892344"/>
              <a:ext cx="2498022" cy="3393845"/>
            </a:xfrm>
            <a:custGeom>
              <a:rect b="b" l="l" r="r" t="t"/>
              <a:pathLst>
                <a:path extrusionOk="0" h="3393845" w="2498022">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24"/>
            <p:cNvSpPr/>
            <p:nvPr/>
          </p:nvSpPr>
          <p:spPr>
            <a:xfrm>
              <a:off x="3740075" y="894303"/>
              <a:ext cx="2498022" cy="3394082"/>
            </a:xfrm>
            <a:custGeom>
              <a:rect b="b" l="l" r="r" t="t"/>
              <a:pathLst>
                <a:path extrusionOk="0" h="3394082" w="2498022">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24"/>
            <p:cNvSpPr/>
            <p:nvPr/>
          </p:nvSpPr>
          <p:spPr>
            <a:xfrm>
              <a:off x="3770110" y="934160"/>
              <a:ext cx="2435672" cy="3234830"/>
            </a:xfrm>
            <a:custGeom>
              <a:rect b="b" l="l" r="r" t="t"/>
              <a:pathLst>
                <a:path extrusionOk="0" h="3234830" w="2435672">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24"/>
            <p:cNvSpPr/>
            <p:nvPr/>
          </p:nvSpPr>
          <p:spPr>
            <a:xfrm>
              <a:off x="3770110" y="934160"/>
              <a:ext cx="2435006" cy="3234925"/>
            </a:xfrm>
            <a:custGeom>
              <a:rect b="b" l="l" r="r" t="t"/>
              <a:pathLst>
                <a:path extrusionOk="0" h="3234925" w="2435006">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24"/>
            <p:cNvSpPr/>
            <p:nvPr/>
          </p:nvSpPr>
          <p:spPr>
            <a:xfrm>
              <a:off x="6215951" y="4191660"/>
              <a:ext cx="26328" cy="93440"/>
            </a:xfrm>
            <a:custGeom>
              <a:rect b="b" l="l" r="r" t="t"/>
              <a:pathLst>
                <a:path extrusionOk="0" h="93440" w="26328">
                  <a:moveTo>
                    <a:pt x="0" y="93440"/>
                  </a:moveTo>
                  <a:lnTo>
                    <a:pt x="26328" y="78200"/>
                  </a:lnTo>
                  <a:lnTo>
                    <a:pt x="14922" y="0"/>
                  </a:lnTo>
                  <a:lnTo>
                    <a:pt x="0" y="9344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24"/>
            <p:cNvSpPr/>
            <p:nvPr/>
          </p:nvSpPr>
          <p:spPr>
            <a:xfrm>
              <a:off x="3761840" y="882675"/>
              <a:ext cx="63206" cy="27150"/>
            </a:xfrm>
            <a:custGeom>
              <a:rect b="b" l="l" r="r" t="t"/>
              <a:pathLst>
                <a:path extrusionOk="0" h="27150" w="63206">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24"/>
            <p:cNvSpPr/>
            <p:nvPr/>
          </p:nvSpPr>
          <p:spPr>
            <a:xfrm>
              <a:off x="1985051" y="2961416"/>
              <a:ext cx="4154298" cy="2403527"/>
            </a:xfrm>
            <a:custGeom>
              <a:rect b="b" l="l" r="r" t="t"/>
              <a:pathLst>
                <a:path extrusionOk="0" h="2403527" w="4154298">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24"/>
            <p:cNvSpPr/>
            <p:nvPr/>
          </p:nvSpPr>
          <p:spPr>
            <a:xfrm>
              <a:off x="2036757" y="2930659"/>
              <a:ext cx="4154369" cy="2403042"/>
            </a:xfrm>
            <a:custGeom>
              <a:rect b="b" l="l" r="r" t="t"/>
              <a:pathLst>
                <a:path extrusionOk="0" h="2403042" w="4154369">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24"/>
            <p:cNvSpPr/>
            <p:nvPr/>
          </p:nvSpPr>
          <p:spPr>
            <a:xfrm>
              <a:off x="2036929" y="3869239"/>
              <a:ext cx="50374" cy="44958"/>
            </a:xfrm>
            <a:custGeom>
              <a:rect b="b" l="l" r="r" t="t"/>
              <a:pathLst>
                <a:path extrusionOk="0" h="44958" w="50374">
                  <a:moveTo>
                    <a:pt x="0" y="44958"/>
                  </a:moveTo>
                  <a:lnTo>
                    <a:pt x="0" y="0"/>
                  </a:lnTo>
                  <a:lnTo>
                    <a:pt x="50375" y="21146"/>
                  </a:lnTo>
                  <a:lnTo>
                    <a:pt x="0" y="4495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24"/>
            <p:cNvSpPr/>
            <p:nvPr/>
          </p:nvSpPr>
          <p:spPr>
            <a:xfrm>
              <a:off x="6153886" y="4308341"/>
              <a:ext cx="37258" cy="49244"/>
            </a:xfrm>
            <a:custGeom>
              <a:rect b="b" l="l" r="r" t="t"/>
              <a:pathLst>
                <a:path extrusionOk="0" h="49244" w="37258">
                  <a:moveTo>
                    <a:pt x="37259" y="43910"/>
                  </a:moveTo>
                  <a:lnTo>
                    <a:pt x="37259" y="0"/>
                  </a:lnTo>
                  <a:lnTo>
                    <a:pt x="0" y="12859"/>
                  </a:lnTo>
                  <a:lnTo>
                    <a:pt x="24712" y="49244"/>
                  </a:lnTo>
                  <a:lnTo>
                    <a:pt x="37259" y="4391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24"/>
            <p:cNvSpPr/>
            <p:nvPr/>
          </p:nvSpPr>
          <p:spPr>
            <a:xfrm>
              <a:off x="2036757" y="2892519"/>
              <a:ext cx="4154369" cy="2403360"/>
            </a:xfrm>
            <a:custGeom>
              <a:rect b="b" l="l" r="r" t="t"/>
              <a:pathLst>
                <a:path extrusionOk="0" h="2403360" w="4154369">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24"/>
            <p:cNvSpPr/>
            <p:nvPr/>
          </p:nvSpPr>
          <p:spPr>
            <a:xfrm>
              <a:off x="2036757" y="2886502"/>
              <a:ext cx="4154369" cy="2403527"/>
            </a:xfrm>
            <a:custGeom>
              <a:rect b="b" l="l" r="r" t="t"/>
              <a:pathLst>
                <a:path extrusionOk="0" h="2403527" w="4154369">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24"/>
            <p:cNvSpPr/>
            <p:nvPr/>
          </p:nvSpPr>
          <p:spPr>
            <a:xfrm>
              <a:off x="3500252" y="3065247"/>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24"/>
            <p:cNvSpPr/>
            <p:nvPr/>
          </p:nvSpPr>
          <p:spPr>
            <a:xfrm>
              <a:off x="3657092" y="3155925"/>
              <a:ext cx="266442" cy="153985"/>
            </a:xfrm>
            <a:custGeom>
              <a:rect b="b" l="l" r="r" t="t"/>
              <a:pathLst>
                <a:path extrusionOk="0" h="153985" w="266442">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24"/>
            <p:cNvSpPr/>
            <p:nvPr/>
          </p:nvSpPr>
          <p:spPr>
            <a:xfrm>
              <a:off x="3815428" y="3247563"/>
              <a:ext cx="266636" cy="153995"/>
            </a:xfrm>
            <a:custGeom>
              <a:rect b="b" l="l" r="r" t="t"/>
              <a:pathLst>
                <a:path extrusionOk="0" h="153995" w="266636">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24"/>
            <p:cNvSpPr/>
            <p:nvPr/>
          </p:nvSpPr>
          <p:spPr>
            <a:xfrm>
              <a:off x="3970462" y="3337185"/>
              <a:ext cx="266334" cy="153993"/>
            </a:xfrm>
            <a:custGeom>
              <a:rect b="b" l="l" r="r" t="t"/>
              <a:pathLst>
                <a:path extrusionOk="0" h="153993" w="266334">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24"/>
            <p:cNvSpPr/>
            <p:nvPr/>
          </p:nvSpPr>
          <p:spPr>
            <a:xfrm>
              <a:off x="4127000" y="3427863"/>
              <a:ext cx="266433" cy="153993"/>
            </a:xfrm>
            <a:custGeom>
              <a:rect b="b" l="l" r="r" t="t"/>
              <a:pathLst>
                <a:path extrusionOk="0" h="153993" w="266433">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24"/>
            <p:cNvSpPr/>
            <p:nvPr/>
          </p:nvSpPr>
          <p:spPr>
            <a:xfrm>
              <a:off x="4283886" y="3519017"/>
              <a:ext cx="266280" cy="153993"/>
            </a:xfrm>
            <a:custGeom>
              <a:rect b="b" l="l" r="r" t="t"/>
              <a:pathLst>
                <a:path extrusionOk="0" h="153993" w="26628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24"/>
            <p:cNvSpPr/>
            <p:nvPr/>
          </p:nvSpPr>
          <p:spPr>
            <a:xfrm>
              <a:off x="4440564" y="3609219"/>
              <a:ext cx="266248" cy="153985"/>
            </a:xfrm>
            <a:custGeom>
              <a:rect b="b" l="l" r="r" t="t"/>
              <a:pathLst>
                <a:path extrusionOk="0" h="153985" w="266248">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24"/>
            <p:cNvSpPr/>
            <p:nvPr/>
          </p:nvSpPr>
          <p:spPr>
            <a:xfrm>
              <a:off x="4597287" y="3699905"/>
              <a:ext cx="266442" cy="153983"/>
            </a:xfrm>
            <a:custGeom>
              <a:rect b="b" l="l" r="r" t="t"/>
              <a:pathLst>
                <a:path extrusionOk="0" h="153983" w="266442">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24"/>
            <p:cNvSpPr/>
            <p:nvPr/>
          </p:nvSpPr>
          <p:spPr>
            <a:xfrm>
              <a:off x="4753934" y="3790488"/>
              <a:ext cx="266248" cy="153985"/>
            </a:xfrm>
            <a:custGeom>
              <a:rect b="b" l="l" r="r" t="t"/>
              <a:pathLst>
                <a:path extrusionOk="0" h="153985" w="266248">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24"/>
            <p:cNvSpPr/>
            <p:nvPr/>
          </p:nvSpPr>
          <p:spPr>
            <a:xfrm>
              <a:off x="4910657" y="3881158"/>
              <a:ext cx="266058" cy="153915"/>
            </a:xfrm>
            <a:custGeom>
              <a:rect b="b" l="l" r="r" t="t"/>
              <a:pathLst>
                <a:path extrusionOk="0" h="153915" w="266058">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24"/>
            <p:cNvSpPr/>
            <p:nvPr/>
          </p:nvSpPr>
          <p:spPr>
            <a:xfrm>
              <a:off x="5067303" y="3971836"/>
              <a:ext cx="266334" cy="153993"/>
            </a:xfrm>
            <a:custGeom>
              <a:rect b="b" l="l" r="r" t="t"/>
              <a:pathLst>
                <a:path extrusionOk="0" h="153993" w="266334">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24"/>
            <p:cNvSpPr/>
            <p:nvPr/>
          </p:nvSpPr>
          <p:spPr>
            <a:xfrm>
              <a:off x="5224035" y="4062514"/>
              <a:ext cx="266528" cy="154092"/>
            </a:xfrm>
            <a:custGeom>
              <a:rect b="b" l="l" r="r" t="t"/>
              <a:pathLst>
                <a:path extrusionOk="0" h="154092" w="266528">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24"/>
            <p:cNvSpPr/>
            <p:nvPr/>
          </p:nvSpPr>
          <p:spPr>
            <a:xfrm>
              <a:off x="5380534" y="4153137"/>
              <a:ext cx="266473" cy="154041"/>
            </a:xfrm>
            <a:custGeom>
              <a:rect b="b" l="l" r="r" t="t"/>
              <a:pathLst>
                <a:path extrusionOk="0" h="154041" w="266473">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24"/>
            <p:cNvSpPr/>
            <p:nvPr/>
          </p:nvSpPr>
          <p:spPr>
            <a:xfrm>
              <a:off x="5537405" y="4243783"/>
              <a:ext cx="341715" cy="197836"/>
            </a:xfrm>
            <a:custGeom>
              <a:rect b="b" l="l" r="r" t="t"/>
              <a:pathLst>
                <a:path extrusionOk="0" h="197836" w="341715">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24"/>
            <p:cNvSpPr/>
            <p:nvPr/>
          </p:nvSpPr>
          <p:spPr>
            <a:xfrm>
              <a:off x="3580766" y="3287750"/>
              <a:ext cx="266442" cy="153846"/>
            </a:xfrm>
            <a:custGeom>
              <a:rect b="b" l="l" r="r" t="t"/>
              <a:pathLst>
                <a:path extrusionOk="0" h="153846" w="266442">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24"/>
            <p:cNvSpPr/>
            <p:nvPr/>
          </p:nvSpPr>
          <p:spPr>
            <a:xfrm>
              <a:off x="3737968" y="3378809"/>
              <a:ext cx="266343" cy="153636"/>
            </a:xfrm>
            <a:custGeom>
              <a:rect b="b" l="l" r="r" t="t"/>
              <a:pathLst>
                <a:path extrusionOk="0" h="153636" w="266343">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24"/>
            <p:cNvSpPr/>
            <p:nvPr/>
          </p:nvSpPr>
          <p:spPr>
            <a:xfrm>
              <a:off x="3894706" y="3469202"/>
              <a:ext cx="266442" cy="153993"/>
            </a:xfrm>
            <a:custGeom>
              <a:rect b="b" l="l" r="r" t="t"/>
              <a:pathLst>
                <a:path extrusionOk="0" h="153993" w="266442">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24"/>
            <p:cNvSpPr/>
            <p:nvPr/>
          </p:nvSpPr>
          <p:spPr>
            <a:xfrm>
              <a:off x="4051822" y="3559729"/>
              <a:ext cx="266144" cy="154280"/>
            </a:xfrm>
            <a:custGeom>
              <a:rect b="b" l="l" r="r" t="t"/>
              <a:pathLst>
                <a:path extrusionOk="0" h="154280" w="266144">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24"/>
            <p:cNvSpPr/>
            <p:nvPr/>
          </p:nvSpPr>
          <p:spPr>
            <a:xfrm>
              <a:off x="4207595" y="3649708"/>
              <a:ext cx="266442" cy="154372"/>
            </a:xfrm>
            <a:custGeom>
              <a:rect b="b" l="l" r="r" t="t"/>
              <a:pathLst>
                <a:path extrusionOk="0" h="154372" w="266442">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24"/>
            <p:cNvSpPr/>
            <p:nvPr/>
          </p:nvSpPr>
          <p:spPr>
            <a:xfrm>
              <a:off x="4364526" y="3740759"/>
              <a:ext cx="266248" cy="154101"/>
            </a:xfrm>
            <a:custGeom>
              <a:rect b="b" l="l" r="r" t="t"/>
              <a:pathLst>
                <a:path extrusionOk="0" h="154101" w="266248">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24"/>
            <p:cNvSpPr/>
            <p:nvPr/>
          </p:nvSpPr>
          <p:spPr>
            <a:xfrm>
              <a:off x="4521449" y="3831731"/>
              <a:ext cx="266334" cy="153985"/>
            </a:xfrm>
            <a:custGeom>
              <a:rect b="b" l="l" r="r" t="t"/>
              <a:pathLst>
                <a:path extrusionOk="0" h="153985" w="266334">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24"/>
            <p:cNvSpPr/>
            <p:nvPr/>
          </p:nvSpPr>
          <p:spPr>
            <a:xfrm>
              <a:off x="4678466" y="3922592"/>
              <a:ext cx="266239" cy="153993"/>
            </a:xfrm>
            <a:custGeom>
              <a:rect b="b" l="l" r="r" t="t"/>
              <a:pathLst>
                <a:path extrusionOk="0" h="153993" w="266239">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24"/>
            <p:cNvSpPr/>
            <p:nvPr/>
          </p:nvSpPr>
          <p:spPr>
            <a:xfrm>
              <a:off x="4835195" y="4013365"/>
              <a:ext cx="266474" cy="153993"/>
            </a:xfrm>
            <a:custGeom>
              <a:rect b="b" l="l" r="r" t="t"/>
              <a:pathLst>
                <a:path extrusionOk="0" h="153993" w="266474">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24"/>
            <p:cNvSpPr/>
            <p:nvPr/>
          </p:nvSpPr>
          <p:spPr>
            <a:xfrm>
              <a:off x="4992397" y="4104213"/>
              <a:ext cx="266533" cy="154079"/>
            </a:xfrm>
            <a:custGeom>
              <a:rect b="b" l="l" r="r" t="t"/>
              <a:pathLst>
                <a:path extrusionOk="0" h="154079" w="266533">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24"/>
            <p:cNvSpPr/>
            <p:nvPr/>
          </p:nvSpPr>
          <p:spPr>
            <a:xfrm>
              <a:off x="5149329" y="4195292"/>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24"/>
            <p:cNvSpPr/>
            <p:nvPr/>
          </p:nvSpPr>
          <p:spPr>
            <a:xfrm>
              <a:off x="5306305" y="4285820"/>
              <a:ext cx="266280" cy="154040"/>
            </a:xfrm>
            <a:custGeom>
              <a:rect b="b" l="l" r="r" t="t"/>
              <a:pathLst>
                <a:path extrusionOk="0" h="154040" w="26628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24"/>
            <p:cNvSpPr/>
            <p:nvPr/>
          </p:nvSpPr>
          <p:spPr>
            <a:xfrm>
              <a:off x="3348561" y="3153075"/>
              <a:ext cx="342095" cy="197622"/>
            </a:xfrm>
            <a:custGeom>
              <a:rect b="b" l="l" r="r" t="t"/>
              <a:pathLst>
                <a:path extrusionOk="0" h="197622" w="342095">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24"/>
            <p:cNvSpPr/>
            <p:nvPr/>
          </p:nvSpPr>
          <p:spPr>
            <a:xfrm>
              <a:off x="5350264" y="4375807"/>
              <a:ext cx="378572" cy="242223"/>
            </a:xfrm>
            <a:custGeom>
              <a:rect b="b" l="l" r="r" t="t"/>
              <a:pathLst>
                <a:path extrusionOk="0" h="242223" w="378572">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24"/>
            <p:cNvSpPr/>
            <p:nvPr/>
          </p:nvSpPr>
          <p:spPr>
            <a:xfrm>
              <a:off x="2893378" y="3416909"/>
              <a:ext cx="266442" cy="154101"/>
            </a:xfrm>
            <a:custGeom>
              <a:rect b="b" l="l" r="r" t="t"/>
              <a:pathLst>
                <a:path extrusionOk="0" h="154101" w="266442">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24"/>
            <p:cNvSpPr/>
            <p:nvPr/>
          </p:nvSpPr>
          <p:spPr>
            <a:xfrm>
              <a:off x="3049635" y="3507492"/>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24"/>
            <p:cNvSpPr/>
            <p:nvPr/>
          </p:nvSpPr>
          <p:spPr>
            <a:xfrm>
              <a:off x="3205860" y="3597884"/>
              <a:ext cx="266188" cy="153922"/>
            </a:xfrm>
            <a:custGeom>
              <a:rect b="b" l="l" r="r" t="t"/>
              <a:pathLst>
                <a:path extrusionOk="0" h="153922" w="266188">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24"/>
            <p:cNvSpPr/>
            <p:nvPr/>
          </p:nvSpPr>
          <p:spPr>
            <a:xfrm>
              <a:off x="4536462" y="4367735"/>
              <a:ext cx="266437" cy="154256"/>
            </a:xfrm>
            <a:custGeom>
              <a:rect b="b" l="l" r="r" t="t"/>
              <a:pathLst>
                <a:path extrusionOk="0" h="154256" w="266437">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24"/>
            <p:cNvSpPr/>
            <p:nvPr/>
          </p:nvSpPr>
          <p:spPr>
            <a:xfrm>
              <a:off x="4692711" y="4458183"/>
              <a:ext cx="266636" cy="153993"/>
            </a:xfrm>
            <a:custGeom>
              <a:rect b="b" l="l" r="r" t="t"/>
              <a:pathLst>
                <a:path extrusionOk="0" h="153993" w="266636">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24"/>
            <p:cNvSpPr/>
            <p:nvPr/>
          </p:nvSpPr>
          <p:spPr>
            <a:xfrm>
              <a:off x="4849162" y="4548575"/>
              <a:ext cx="266442" cy="153993"/>
            </a:xfrm>
            <a:custGeom>
              <a:rect b="b" l="l" r="r" t="t"/>
              <a:pathLst>
                <a:path extrusionOk="0" h="153993" w="266442">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24"/>
            <p:cNvSpPr/>
            <p:nvPr/>
          </p:nvSpPr>
          <p:spPr>
            <a:xfrm>
              <a:off x="5005419" y="4638967"/>
              <a:ext cx="266537" cy="154092"/>
            </a:xfrm>
            <a:custGeom>
              <a:rect b="b" l="l" r="r" t="t"/>
              <a:pathLst>
                <a:path extrusionOk="0" h="154092" w="266537">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24"/>
            <p:cNvSpPr/>
            <p:nvPr/>
          </p:nvSpPr>
          <p:spPr>
            <a:xfrm>
              <a:off x="3362257" y="3688277"/>
              <a:ext cx="306733" cy="177321"/>
            </a:xfrm>
            <a:custGeom>
              <a:rect b="b" l="l" r="r" t="t"/>
              <a:pathLst>
                <a:path extrusionOk="0" h="177321" w="306733">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24"/>
            <p:cNvSpPr/>
            <p:nvPr/>
          </p:nvSpPr>
          <p:spPr>
            <a:xfrm>
              <a:off x="4339992" y="4254062"/>
              <a:ext cx="306655" cy="177321"/>
            </a:xfrm>
            <a:custGeom>
              <a:rect b="b" l="l" r="r" t="t"/>
              <a:pathLst>
                <a:path extrusionOk="0" h="177321" w="306655">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24"/>
            <p:cNvSpPr/>
            <p:nvPr/>
          </p:nvSpPr>
          <p:spPr>
            <a:xfrm>
              <a:off x="3558805" y="3802100"/>
              <a:ext cx="891371" cy="515693"/>
            </a:xfrm>
            <a:custGeom>
              <a:rect b="b" l="l" r="r" t="t"/>
              <a:pathLst>
                <a:path extrusionOk="0" h="515693" w="891371">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24"/>
            <p:cNvSpPr/>
            <p:nvPr/>
          </p:nvSpPr>
          <p:spPr>
            <a:xfrm>
              <a:off x="3471751" y="3400145"/>
              <a:ext cx="266623" cy="154042"/>
            </a:xfrm>
            <a:custGeom>
              <a:rect b="b" l="l" r="r" t="t"/>
              <a:pathLst>
                <a:path extrusionOk="0" h="154042" w="266623">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24"/>
            <p:cNvSpPr/>
            <p:nvPr/>
          </p:nvSpPr>
          <p:spPr>
            <a:xfrm>
              <a:off x="3628284" y="3490390"/>
              <a:ext cx="266442" cy="154037"/>
            </a:xfrm>
            <a:custGeom>
              <a:rect b="b" l="l" r="r" t="t"/>
              <a:pathLst>
                <a:path extrusionOk="0" h="154037" w="266442">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24"/>
            <p:cNvSpPr/>
            <p:nvPr/>
          </p:nvSpPr>
          <p:spPr>
            <a:xfrm>
              <a:off x="3784546" y="3581216"/>
              <a:ext cx="266667" cy="153993"/>
            </a:xfrm>
            <a:custGeom>
              <a:rect b="b" l="l" r="r" t="t"/>
              <a:pathLst>
                <a:path extrusionOk="0" h="153993" w="266667">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24"/>
            <p:cNvSpPr/>
            <p:nvPr/>
          </p:nvSpPr>
          <p:spPr>
            <a:xfrm>
              <a:off x="3941088" y="3671799"/>
              <a:ext cx="266351" cy="153784"/>
            </a:xfrm>
            <a:custGeom>
              <a:rect b="b" l="l" r="r" t="t"/>
              <a:pathLst>
                <a:path extrusionOk="0" h="153784" w="266351">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24"/>
            <p:cNvSpPr/>
            <p:nvPr/>
          </p:nvSpPr>
          <p:spPr>
            <a:xfrm>
              <a:off x="4097622" y="3762381"/>
              <a:ext cx="266636" cy="153993"/>
            </a:xfrm>
            <a:custGeom>
              <a:rect b="b" l="l" r="r" t="t"/>
              <a:pathLst>
                <a:path extrusionOk="0" h="153993" w="266636">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24"/>
            <p:cNvSpPr/>
            <p:nvPr/>
          </p:nvSpPr>
          <p:spPr>
            <a:xfrm>
              <a:off x="4254133" y="3852876"/>
              <a:ext cx="266854" cy="154172"/>
            </a:xfrm>
            <a:custGeom>
              <a:rect b="b" l="l" r="r" t="t"/>
              <a:pathLst>
                <a:path extrusionOk="0" h="154172" w="266854">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24"/>
            <p:cNvSpPr/>
            <p:nvPr/>
          </p:nvSpPr>
          <p:spPr>
            <a:xfrm>
              <a:off x="4410814" y="3943451"/>
              <a:ext cx="266442" cy="153993"/>
            </a:xfrm>
            <a:custGeom>
              <a:rect b="b" l="l" r="r" t="t"/>
              <a:pathLst>
                <a:path extrusionOk="0" h="153993" w="266442">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24"/>
            <p:cNvSpPr/>
            <p:nvPr/>
          </p:nvSpPr>
          <p:spPr>
            <a:xfrm>
              <a:off x="4567356" y="4034034"/>
              <a:ext cx="266239" cy="153993"/>
            </a:xfrm>
            <a:custGeom>
              <a:rect b="b" l="l" r="r" t="t"/>
              <a:pathLst>
                <a:path extrusionOk="0" h="153993" w="266239">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24"/>
            <p:cNvSpPr/>
            <p:nvPr/>
          </p:nvSpPr>
          <p:spPr>
            <a:xfrm>
              <a:off x="4723985" y="4124617"/>
              <a:ext cx="266248" cy="154017"/>
            </a:xfrm>
            <a:custGeom>
              <a:rect b="b" l="l" r="r" t="t"/>
              <a:pathLst>
                <a:path extrusionOk="0" h="154017" w="266248">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24"/>
            <p:cNvSpPr/>
            <p:nvPr/>
          </p:nvSpPr>
          <p:spPr>
            <a:xfrm>
              <a:off x="4880346" y="4215112"/>
              <a:ext cx="266334" cy="154040"/>
            </a:xfrm>
            <a:custGeom>
              <a:rect b="b" l="l" r="r" t="t"/>
              <a:pathLst>
                <a:path extrusionOk="0" h="154040" w="266334">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24"/>
            <p:cNvSpPr/>
            <p:nvPr/>
          </p:nvSpPr>
          <p:spPr>
            <a:xfrm>
              <a:off x="5036888" y="4305687"/>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24"/>
            <p:cNvSpPr/>
            <p:nvPr/>
          </p:nvSpPr>
          <p:spPr>
            <a:xfrm>
              <a:off x="5193145" y="4396270"/>
              <a:ext cx="266239" cy="154284"/>
            </a:xfrm>
            <a:custGeom>
              <a:rect b="b" l="l" r="r" t="t"/>
              <a:pathLst>
                <a:path extrusionOk="0" h="154284" w="266239">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24"/>
            <p:cNvSpPr/>
            <p:nvPr/>
          </p:nvSpPr>
          <p:spPr>
            <a:xfrm>
              <a:off x="3196776" y="3241078"/>
              <a:ext cx="384874" cy="222382"/>
            </a:xfrm>
            <a:custGeom>
              <a:rect b="b" l="l" r="r" t="t"/>
              <a:pathLst>
                <a:path extrusionOk="0" h="222382" w="384874">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24"/>
            <p:cNvSpPr/>
            <p:nvPr/>
          </p:nvSpPr>
          <p:spPr>
            <a:xfrm>
              <a:off x="3242171" y="3443016"/>
              <a:ext cx="266280" cy="153882"/>
            </a:xfrm>
            <a:custGeom>
              <a:rect b="b" l="l" r="r" t="t"/>
              <a:pathLst>
                <a:path extrusionOk="0" h="153882" w="26628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24"/>
            <p:cNvSpPr/>
            <p:nvPr/>
          </p:nvSpPr>
          <p:spPr>
            <a:xfrm>
              <a:off x="3398660" y="3533591"/>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24"/>
            <p:cNvSpPr/>
            <p:nvPr/>
          </p:nvSpPr>
          <p:spPr>
            <a:xfrm>
              <a:off x="3554723" y="3624118"/>
              <a:ext cx="266722" cy="153784"/>
            </a:xfrm>
            <a:custGeom>
              <a:rect b="b" l="l" r="r" t="t"/>
              <a:pathLst>
                <a:path extrusionOk="0" h="153784" w="266722">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24"/>
            <p:cNvSpPr/>
            <p:nvPr/>
          </p:nvSpPr>
          <p:spPr>
            <a:xfrm>
              <a:off x="3711455" y="3714661"/>
              <a:ext cx="266433" cy="153993"/>
            </a:xfrm>
            <a:custGeom>
              <a:rect b="b" l="l" r="r" t="t"/>
              <a:pathLst>
                <a:path extrusionOk="0" h="153993" w="266433">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24"/>
            <p:cNvSpPr/>
            <p:nvPr/>
          </p:nvSpPr>
          <p:spPr>
            <a:xfrm>
              <a:off x="3868572" y="3805244"/>
              <a:ext cx="266280" cy="154106"/>
            </a:xfrm>
            <a:custGeom>
              <a:rect b="b" l="l" r="r" t="t"/>
              <a:pathLst>
                <a:path extrusionOk="0" h="154106" w="26628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24"/>
            <p:cNvSpPr/>
            <p:nvPr/>
          </p:nvSpPr>
          <p:spPr>
            <a:xfrm>
              <a:off x="4024630" y="3895731"/>
              <a:ext cx="266248" cy="153993"/>
            </a:xfrm>
            <a:custGeom>
              <a:rect b="b" l="l" r="r" t="t"/>
              <a:pathLst>
                <a:path extrusionOk="0" h="153993" w="266248">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24"/>
            <p:cNvSpPr/>
            <p:nvPr/>
          </p:nvSpPr>
          <p:spPr>
            <a:xfrm>
              <a:off x="4181086" y="3986314"/>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24"/>
            <p:cNvSpPr/>
            <p:nvPr/>
          </p:nvSpPr>
          <p:spPr>
            <a:xfrm>
              <a:off x="4337714" y="4076809"/>
              <a:ext cx="266248" cy="154040"/>
            </a:xfrm>
            <a:custGeom>
              <a:rect b="b" l="l" r="r" t="t"/>
              <a:pathLst>
                <a:path extrusionOk="0" h="154040" w="266248">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24"/>
            <p:cNvSpPr/>
            <p:nvPr/>
          </p:nvSpPr>
          <p:spPr>
            <a:xfrm>
              <a:off x="4494075" y="4167384"/>
              <a:ext cx="266248" cy="153993"/>
            </a:xfrm>
            <a:custGeom>
              <a:rect b="b" l="l" r="r" t="t"/>
              <a:pathLst>
                <a:path extrusionOk="0" h="153993" w="266248">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24"/>
            <p:cNvSpPr/>
            <p:nvPr/>
          </p:nvSpPr>
          <p:spPr>
            <a:xfrm>
              <a:off x="4650609" y="4257915"/>
              <a:ext cx="266153" cy="154012"/>
            </a:xfrm>
            <a:custGeom>
              <a:rect b="b" l="l" r="r" t="t"/>
              <a:pathLst>
                <a:path extrusionOk="0" h="154012" w="266153">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24"/>
            <p:cNvSpPr/>
            <p:nvPr/>
          </p:nvSpPr>
          <p:spPr>
            <a:xfrm>
              <a:off x="4807065" y="4348454"/>
              <a:ext cx="266248" cy="153993"/>
            </a:xfrm>
            <a:custGeom>
              <a:rect b="b" l="l" r="r" t="t"/>
              <a:pathLst>
                <a:path extrusionOk="0" h="153993" w="266248">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24"/>
            <p:cNvSpPr/>
            <p:nvPr/>
          </p:nvSpPr>
          <p:spPr>
            <a:xfrm>
              <a:off x="4963756" y="4439037"/>
              <a:ext cx="459701" cy="266038"/>
            </a:xfrm>
            <a:custGeom>
              <a:rect b="b" l="l" r="r" t="t"/>
              <a:pathLst>
                <a:path extrusionOk="0" h="266038" w="459701">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24"/>
            <p:cNvSpPr/>
            <p:nvPr/>
          </p:nvSpPr>
          <p:spPr>
            <a:xfrm>
              <a:off x="3045263" y="3329192"/>
              <a:ext cx="306655" cy="177371"/>
            </a:xfrm>
            <a:custGeom>
              <a:rect b="b" l="l" r="r" t="t"/>
              <a:pathLst>
                <a:path extrusionOk="0" h="177371" w="306655">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24"/>
            <p:cNvSpPr/>
            <p:nvPr/>
          </p:nvSpPr>
          <p:spPr>
            <a:xfrm>
              <a:off x="3658039" y="3005282"/>
              <a:ext cx="2325529" cy="1345328"/>
            </a:xfrm>
            <a:custGeom>
              <a:rect b="b" l="l" r="r" t="t"/>
              <a:pathLst>
                <a:path extrusionOk="0" h="1345328" w="2325529">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24"/>
            <p:cNvSpPr/>
            <p:nvPr/>
          </p:nvSpPr>
          <p:spPr>
            <a:xfrm>
              <a:off x="2758377" y="3858961"/>
              <a:ext cx="1752611" cy="1013632"/>
            </a:xfrm>
            <a:custGeom>
              <a:rect b="b" l="l" r="r" t="t"/>
              <a:pathLst>
                <a:path extrusionOk="0" h="1013632" w="1752611">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24"/>
            <p:cNvSpPr/>
            <p:nvPr/>
          </p:nvSpPr>
          <p:spPr>
            <a:xfrm>
              <a:off x="2759571" y="3871207"/>
              <a:ext cx="1750478" cy="1001386"/>
            </a:xfrm>
            <a:custGeom>
              <a:rect b="b" l="l" r="r" t="t"/>
              <a:pathLst>
                <a:path extrusionOk="0" h="1001386" w="1750478">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24"/>
            <p:cNvSpPr/>
            <p:nvPr/>
          </p:nvSpPr>
          <p:spPr>
            <a:xfrm>
              <a:off x="3817633" y="2891711"/>
              <a:ext cx="2255273" cy="1359741"/>
            </a:xfrm>
            <a:custGeom>
              <a:rect b="b" l="l" r="r" t="t"/>
              <a:pathLst>
                <a:path extrusionOk="0" h="1359741" w="2255273">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24"/>
            <p:cNvSpPr/>
            <p:nvPr/>
          </p:nvSpPr>
          <p:spPr>
            <a:xfrm>
              <a:off x="3899944" y="2334804"/>
              <a:ext cx="319167" cy="507819"/>
            </a:xfrm>
            <a:custGeom>
              <a:rect b="b" l="l" r="r" t="t"/>
              <a:pathLst>
                <a:path extrusionOk="0" h="507819" w="319167">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24"/>
            <p:cNvSpPr/>
            <p:nvPr/>
          </p:nvSpPr>
          <p:spPr>
            <a:xfrm>
              <a:off x="3899468" y="1737396"/>
              <a:ext cx="318787" cy="562544"/>
            </a:xfrm>
            <a:custGeom>
              <a:rect b="b" l="l" r="r" t="t"/>
              <a:pathLst>
                <a:path extrusionOk="0" h="562544" w="318787">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24"/>
            <p:cNvSpPr/>
            <p:nvPr/>
          </p:nvSpPr>
          <p:spPr>
            <a:xfrm>
              <a:off x="3979213" y="1913870"/>
              <a:ext cx="161864" cy="209418"/>
            </a:xfrm>
            <a:custGeom>
              <a:rect b="b" l="l" r="r" t="t"/>
              <a:pathLst>
                <a:path extrusionOk="0" h="209418" w="161864">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24"/>
            <p:cNvSpPr/>
            <p:nvPr/>
          </p:nvSpPr>
          <p:spPr>
            <a:xfrm>
              <a:off x="4045651" y="1966906"/>
              <a:ext cx="50374" cy="107156"/>
            </a:xfrm>
            <a:custGeom>
              <a:rect b="b" l="l" r="r" t="t"/>
              <a:pathLst>
                <a:path extrusionOk="0" h="107156" w="50374">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24"/>
            <p:cNvSpPr/>
            <p:nvPr/>
          </p:nvSpPr>
          <p:spPr>
            <a:xfrm>
              <a:off x="3899183" y="1178204"/>
              <a:ext cx="318787" cy="538687"/>
            </a:xfrm>
            <a:custGeom>
              <a:rect b="b" l="l" r="r" t="t"/>
              <a:pathLst>
                <a:path extrusionOk="0" h="538687" w="318787">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24"/>
            <p:cNvSpPr/>
            <p:nvPr/>
          </p:nvSpPr>
          <p:spPr>
            <a:xfrm>
              <a:off x="3979213" y="1338206"/>
              <a:ext cx="159393" cy="203465"/>
            </a:xfrm>
            <a:custGeom>
              <a:rect b="b" l="l" r="r" t="t"/>
              <a:pathLst>
                <a:path extrusionOk="0" h="203465" w="159393">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24"/>
            <p:cNvSpPr/>
            <p:nvPr/>
          </p:nvSpPr>
          <p:spPr>
            <a:xfrm>
              <a:off x="3993280" y="2480040"/>
              <a:ext cx="134491" cy="224767"/>
            </a:xfrm>
            <a:custGeom>
              <a:rect b="b" l="l" r="r" t="t"/>
              <a:pathLst>
                <a:path extrusionOk="0" h="224767" w="134491">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24"/>
            <p:cNvSpPr/>
            <p:nvPr/>
          </p:nvSpPr>
          <p:spPr>
            <a:xfrm rot="-1801764">
              <a:off x="4024636" y="2501896"/>
              <a:ext cx="71791" cy="124475"/>
            </a:xfrm>
            <a:custGeom>
              <a:rect b="b" l="l" r="r" t="t"/>
              <a:pathLst>
                <a:path extrusionOk="0" h="124586" w="71855">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24"/>
            <p:cNvSpPr/>
            <p:nvPr/>
          </p:nvSpPr>
          <p:spPr>
            <a:xfrm>
              <a:off x="4492846" y="2048739"/>
              <a:ext cx="559351" cy="469824"/>
            </a:xfrm>
            <a:custGeom>
              <a:rect b="b" l="l" r="r" t="t"/>
              <a:pathLst>
                <a:path extrusionOk="0" h="469824" w="559351">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24"/>
            <p:cNvSpPr/>
            <p:nvPr/>
          </p:nvSpPr>
          <p:spPr>
            <a:xfrm>
              <a:off x="4353888" y="2645824"/>
              <a:ext cx="1638988" cy="1231605"/>
            </a:xfrm>
            <a:custGeom>
              <a:rect b="b" l="l" r="r" t="t"/>
              <a:pathLst>
                <a:path extrusionOk="0" h="1231605" w="1638988">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24"/>
            <p:cNvSpPr/>
            <p:nvPr/>
          </p:nvSpPr>
          <p:spPr>
            <a:xfrm>
              <a:off x="4353888" y="2645824"/>
              <a:ext cx="1638988" cy="746475"/>
            </a:xfrm>
            <a:custGeom>
              <a:rect b="b" l="l" r="r" t="t"/>
              <a:pathLst>
                <a:path extrusionOk="0" h="746475" w="1638988">
                  <a:moveTo>
                    <a:pt x="1638989" y="734496"/>
                  </a:moveTo>
                  <a:cubicBezTo>
                    <a:pt x="1638989" y="734496"/>
                    <a:pt x="1138757" y="844986"/>
                    <a:pt x="734332" y="394835"/>
                  </a:cubicBezTo>
                  <a:cubicBezTo>
                    <a:pt x="329908" y="-55317"/>
                    <a:pt x="0" y="2405"/>
                    <a:pt x="0" y="2405"/>
                  </a:cubicBezTo>
                </a:path>
              </a:pathLst>
            </a:custGeom>
            <a:noFill/>
            <a:ln cap="flat" cmpd="sng" w="10075">
              <a:solidFill>
                <a:srgbClr val="CCCED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24"/>
            <p:cNvSpPr/>
            <p:nvPr/>
          </p:nvSpPr>
          <p:spPr>
            <a:xfrm>
              <a:off x="4257005" y="773645"/>
              <a:ext cx="165344" cy="325643"/>
            </a:xfrm>
            <a:custGeom>
              <a:rect b="b" l="l" r="r" t="t"/>
              <a:pathLst>
                <a:path extrusionOk="0" h="325643" w="165344">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24"/>
            <p:cNvSpPr/>
            <p:nvPr/>
          </p:nvSpPr>
          <p:spPr>
            <a:xfrm>
              <a:off x="4272441" y="1538278"/>
              <a:ext cx="113451" cy="88273"/>
            </a:xfrm>
            <a:custGeom>
              <a:rect b="b" l="l" r="r" t="t"/>
              <a:pathLst>
                <a:path extrusionOk="0" h="88273" w="113451">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24"/>
            <p:cNvSpPr/>
            <p:nvPr/>
          </p:nvSpPr>
          <p:spPr>
            <a:xfrm>
              <a:off x="4272622" y="1567332"/>
              <a:ext cx="113035" cy="59179"/>
            </a:xfrm>
            <a:custGeom>
              <a:rect b="b" l="l" r="r" t="t"/>
              <a:pathLst>
                <a:path extrusionOk="0" h="59179" w="113035">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24"/>
            <p:cNvSpPr/>
            <p:nvPr/>
          </p:nvSpPr>
          <p:spPr>
            <a:xfrm>
              <a:off x="4135669" y="1458312"/>
              <a:ext cx="113522" cy="85076"/>
            </a:xfrm>
            <a:custGeom>
              <a:rect b="b" l="l" r="r" t="t"/>
              <a:pathLst>
                <a:path extrusionOk="0" h="85076" w="113522">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24"/>
            <p:cNvSpPr/>
            <p:nvPr/>
          </p:nvSpPr>
          <p:spPr>
            <a:xfrm>
              <a:off x="4135660" y="1485798"/>
              <a:ext cx="113035" cy="59179"/>
            </a:xfrm>
            <a:custGeom>
              <a:rect b="b" l="l" r="r" t="t"/>
              <a:pathLst>
                <a:path extrusionOk="0" h="59179" w="113035">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24"/>
            <p:cNvSpPr/>
            <p:nvPr/>
          </p:nvSpPr>
          <p:spPr>
            <a:xfrm>
              <a:off x="4163850" y="1066881"/>
              <a:ext cx="398264" cy="482949"/>
            </a:xfrm>
            <a:custGeom>
              <a:rect b="b" l="l" r="r" t="t"/>
              <a:pathLst>
                <a:path extrusionOk="0" h="482949" w="398264">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24"/>
            <p:cNvSpPr/>
            <p:nvPr/>
          </p:nvSpPr>
          <p:spPr>
            <a:xfrm>
              <a:off x="4403391" y="743705"/>
              <a:ext cx="125692" cy="122150"/>
            </a:xfrm>
            <a:custGeom>
              <a:rect b="b" l="l" r="r" t="t"/>
              <a:pathLst>
                <a:path extrusionOk="0" h="122150" w="125692">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24"/>
            <p:cNvSpPr/>
            <p:nvPr/>
          </p:nvSpPr>
          <p:spPr>
            <a:xfrm>
              <a:off x="4358991" y="760843"/>
              <a:ext cx="203859" cy="398340"/>
            </a:xfrm>
            <a:custGeom>
              <a:rect b="b" l="l" r="r" t="t"/>
              <a:pathLst>
                <a:path extrusionOk="0" h="398340" w="203859">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24"/>
            <p:cNvSpPr/>
            <p:nvPr/>
          </p:nvSpPr>
          <p:spPr>
            <a:xfrm>
              <a:off x="4398650" y="616917"/>
              <a:ext cx="135166" cy="164844"/>
            </a:xfrm>
            <a:custGeom>
              <a:rect b="b" l="l" r="r" t="t"/>
              <a:pathLst>
                <a:path extrusionOk="0" h="164844" w="135166">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24"/>
            <p:cNvSpPr/>
            <p:nvPr/>
          </p:nvSpPr>
          <p:spPr>
            <a:xfrm>
              <a:off x="4403852" y="602477"/>
              <a:ext cx="142520" cy="141227"/>
            </a:xfrm>
            <a:custGeom>
              <a:rect b="b" l="l" r="r" t="t"/>
              <a:pathLst>
                <a:path extrusionOk="0" h="141227" w="14252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24"/>
            <p:cNvSpPr/>
            <p:nvPr/>
          </p:nvSpPr>
          <p:spPr>
            <a:xfrm>
              <a:off x="4338015" y="761231"/>
              <a:ext cx="65677" cy="95630"/>
            </a:xfrm>
            <a:custGeom>
              <a:rect b="b" l="l" r="r" t="t"/>
              <a:pathLst>
                <a:path extrusionOk="0" h="95630" w="65677">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24"/>
            <p:cNvSpPr/>
            <p:nvPr/>
          </p:nvSpPr>
          <p:spPr>
            <a:xfrm>
              <a:off x="5408528" y="1603174"/>
              <a:ext cx="974325" cy="1973896"/>
            </a:xfrm>
            <a:custGeom>
              <a:rect b="b" l="l" r="r" t="t"/>
              <a:pathLst>
                <a:path extrusionOk="0" h="1973896" w="974325">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24"/>
            <p:cNvSpPr/>
            <p:nvPr/>
          </p:nvSpPr>
          <p:spPr>
            <a:xfrm>
              <a:off x="6324400" y="3534911"/>
              <a:ext cx="27183" cy="49530"/>
            </a:xfrm>
            <a:custGeom>
              <a:rect b="b" l="l" r="r" t="t"/>
              <a:pathLst>
                <a:path extrusionOk="0" h="49530" w="27183">
                  <a:moveTo>
                    <a:pt x="0" y="49530"/>
                  </a:moveTo>
                  <a:lnTo>
                    <a:pt x="27184" y="36100"/>
                  </a:lnTo>
                  <a:lnTo>
                    <a:pt x="8840" y="0"/>
                  </a:lnTo>
                  <a:lnTo>
                    <a:pt x="0" y="4953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24"/>
            <p:cNvSpPr/>
            <p:nvPr/>
          </p:nvSpPr>
          <p:spPr>
            <a:xfrm>
              <a:off x="5423355" y="1605432"/>
              <a:ext cx="45242" cy="39909"/>
            </a:xfrm>
            <a:custGeom>
              <a:rect b="b" l="l" r="r" t="t"/>
              <a:pathLst>
                <a:path extrusionOk="0" h="39909" w="45242">
                  <a:moveTo>
                    <a:pt x="0" y="12097"/>
                  </a:moveTo>
                  <a:cubicBezTo>
                    <a:pt x="7993" y="7334"/>
                    <a:pt x="16396" y="3286"/>
                    <a:pt x="25092" y="0"/>
                  </a:cubicBezTo>
                  <a:lnTo>
                    <a:pt x="45242" y="3991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24"/>
            <p:cNvSpPr/>
            <p:nvPr/>
          </p:nvSpPr>
          <p:spPr>
            <a:xfrm>
              <a:off x="5387713" y="1613611"/>
              <a:ext cx="974325" cy="1973876"/>
            </a:xfrm>
            <a:custGeom>
              <a:rect b="b" l="l" r="r" t="t"/>
              <a:pathLst>
                <a:path extrusionOk="0" h="1973876" w="974325">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24"/>
            <p:cNvSpPr/>
            <p:nvPr/>
          </p:nvSpPr>
          <p:spPr>
            <a:xfrm>
              <a:off x="5477912" y="174973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24"/>
            <p:cNvSpPr/>
            <p:nvPr/>
          </p:nvSpPr>
          <p:spPr>
            <a:xfrm>
              <a:off x="5649377" y="1848986"/>
              <a:ext cx="613432" cy="407098"/>
            </a:xfrm>
            <a:custGeom>
              <a:rect b="b" l="l" r="r" t="t"/>
              <a:pathLst>
                <a:path extrusionOk="0" h="407098" w="613432">
                  <a:moveTo>
                    <a:pt x="613433" y="407099"/>
                  </a:moveTo>
                  <a:lnTo>
                    <a:pt x="0" y="52102"/>
                  </a:lnTo>
                  <a:lnTo>
                    <a:pt x="0" y="0"/>
                  </a:lnTo>
                  <a:lnTo>
                    <a:pt x="613433" y="354902"/>
                  </a:lnTo>
                  <a:lnTo>
                    <a:pt x="613433" y="407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24"/>
            <p:cNvSpPr/>
            <p:nvPr/>
          </p:nvSpPr>
          <p:spPr>
            <a:xfrm>
              <a:off x="5477912" y="191680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24"/>
            <p:cNvSpPr/>
            <p:nvPr/>
          </p:nvSpPr>
          <p:spPr>
            <a:xfrm>
              <a:off x="5649377" y="2015959"/>
              <a:ext cx="405945" cy="287083"/>
            </a:xfrm>
            <a:custGeom>
              <a:rect b="b" l="l" r="r" t="t"/>
              <a:pathLst>
                <a:path extrusionOk="0" h="287083" w="405945">
                  <a:moveTo>
                    <a:pt x="405945" y="287084"/>
                  </a:moveTo>
                  <a:lnTo>
                    <a:pt x="0" y="52197"/>
                  </a:lnTo>
                  <a:lnTo>
                    <a:pt x="0" y="0"/>
                  </a:lnTo>
                  <a:lnTo>
                    <a:pt x="405945" y="234887"/>
                  </a:lnTo>
                  <a:lnTo>
                    <a:pt x="405945" y="287084"/>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24"/>
            <p:cNvSpPr/>
            <p:nvPr/>
          </p:nvSpPr>
          <p:spPr>
            <a:xfrm>
              <a:off x="5477912" y="2000338"/>
              <a:ext cx="144376" cy="135636"/>
            </a:xfrm>
            <a:custGeom>
              <a:rect b="b" l="l" r="r" t="t"/>
              <a:pathLst>
                <a:path extrusionOk="0" h="135636" w="144376">
                  <a:moveTo>
                    <a:pt x="144376" y="135636"/>
                  </a:moveTo>
                  <a:lnTo>
                    <a:pt x="0" y="52197"/>
                  </a:lnTo>
                  <a:lnTo>
                    <a:pt x="0" y="0"/>
                  </a:lnTo>
                  <a:lnTo>
                    <a:pt x="144376" y="83439"/>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24"/>
            <p:cNvSpPr/>
            <p:nvPr/>
          </p:nvSpPr>
          <p:spPr>
            <a:xfrm>
              <a:off x="5649377" y="2099494"/>
              <a:ext cx="505174" cy="344519"/>
            </a:xfrm>
            <a:custGeom>
              <a:rect b="b" l="l" r="r" t="t"/>
              <a:pathLst>
                <a:path extrusionOk="0" h="344519" w="505174">
                  <a:moveTo>
                    <a:pt x="505174" y="344519"/>
                  </a:moveTo>
                  <a:lnTo>
                    <a:pt x="0" y="52197"/>
                  </a:lnTo>
                  <a:lnTo>
                    <a:pt x="0" y="0"/>
                  </a:lnTo>
                  <a:lnTo>
                    <a:pt x="505174" y="292322"/>
                  </a:lnTo>
                  <a:lnTo>
                    <a:pt x="505174" y="344519"/>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24"/>
            <p:cNvSpPr/>
            <p:nvPr/>
          </p:nvSpPr>
          <p:spPr>
            <a:xfrm>
              <a:off x="5477912" y="208377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24"/>
            <p:cNvSpPr/>
            <p:nvPr/>
          </p:nvSpPr>
          <p:spPr>
            <a:xfrm>
              <a:off x="5649377" y="2183028"/>
              <a:ext cx="351863" cy="255746"/>
            </a:xfrm>
            <a:custGeom>
              <a:rect b="b" l="l" r="r" t="t"/>
              <a:pathLst>
                <a:path extrusionOk="0" h="255746" w="351863">
                  <a:moveTo>
                    <a:pt x="351864" y="255746"/>
                  </a:moveTo>
                  <a:lnTo>
                    <a:pt x="0" y="52197"/>
                  </a:lnTo>
                  <a:lnTo>
                    <a:pt x="0" y="0"/>
                  </a:lnTo>
                  <a:lnTo>
                    <a:pt x="351864" y="203549"/>
                  </a:lnTo>
                  <a:lnTo>
                    <a:pt x="351864" y="25574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24"/>
            <p:cNvSpPr/>
            <p:nvPr/>
          </p:nvSpPr>
          <p:spPr>
            <a:xfrm>
              <a:off x="5477912" y="1833270"/>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24"/>
            <p:cNvSpPr/>
            <p:nvPr/>
          </p:nvSpPr>
          <p:spPr>
            <a:xfrm>
              <a:off x="5649377" y="1932425"/>
              <a:ext cx="306716" cy="229742"/>
            </a:xfrm>
            <a:custGeom>
              <a:rect b="b" l="l" r="r" t="t"/>
              <a:pathLst>
                <a:path extrusionOk="0" h="229742" w="306716">
                  <a:moveTo>
                    <a:pt x="306716" y="229743"/>
                  </a:moveTo>
                  <a:lnTo>
                    <a:pt x="0" y="52197"/>
                  </a:lnTo>
                  <a:lnTo>
                    <a:pt x="0" y="0"/>
                  </a:lnTo>
                  <a:lnTo>
                    <a:pt x="306716" y="177451"/>
                  </a:lnTo>
                  <a:lnTo>
                    <a:pt x="306716" y="229743"/>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24"/>
            <p:cNvSpPr/>
            <p:nvPr/>
          </p:nvSpPr>
          <p:spPr>
            <a:xfrm>
              <a:off x="5477912" y="216731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24"/>
            <p:cNvSpPr/>
            <p:nvPr/>
          </p:nvSpPr>
          <p:spPr>
            <a:xfrm>
              <a:off x="5649377" y="2266467"/>
              <a:ext cx="180399" cy="156591"/>
            </a:xfrm>
            <a:custGeom>
              <a:rect b="b" l="l" r="r" t="t"/>
              <a:pathLst>
                <a:path extrusionOk="0" h="156591" w="180399">
                  <a:moveTo>
                    <a:pt x="180399" y="156591"/>
                  </a:moveTo>
                  <a:lnTo>
                    <a:pt x="0" y="52197"/>
                  </a:lnTo>
                  <a:lnTo>
                    <a:pt x="0" y="0"/>
                  </a:lnTo>
                  <a:lnTo>
                    <a:pt x="180399" y="104394"/>
                  </a:lnTo>
                  <a:lnTo>
                    <a:pt x="180399" y="1565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24"/>
            <p:cNvSpPr/>
            <p:nvPr/>
          </p:nvSpPr>
          <p:spPr>
            <a:xfrm>
              <a:off x="5477912" y="2334380"/>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24"/>
            <p:cNvSpPr/>
            <p:nvPr/>
          </p:nvSpPr>
          <p:spPr>
            <a:xfrm>
              <a:off x="5649377" y="2433536"/>
              <a:ext cx="568380" cy="381000"/>
            </a:xfrm>
            <a:custGeom>
              <a:rect b="b" l="l" r="r" t="t"/>
              <a:pathLst>
                <a:path extrusionOk="0" h="381000" w="568380">
                  <a:moveTo>
                    <a:pt x="568380" y="381000"/>
                  </a:moveTo>
                  <a:lnTo>
                    <a:pt x="0" y="52197"/>
                  </a:lnTo>
                  <a:lnTo>
                    <a:pt x="0" y="0"/>
                  </a:lnTo>
                  <a:lnTo>
                    <a:pt x="568380" y="328803"/>
                  </a:lnTo>
                  <a:lnTo>
                    <a:pt x="568380" y="38100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24"/>
            <p:cNvSpPr/>
            <p:nvPr/>
          </p:nvSpPr>
          <p:spPr>
            <a:xfrm>
              <a:off x="5477912" y="241781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24"/>
            <p:cNvSpPr/>
            <p:nvPr/>
          </p:nvSpPr>
          <p:spPr>
            <a:xfrm>
              <a:off x="5649377" y="2517070"/>
              <a:ext cx="171369" cy="151352"/>
            </a:xfrm>
            <a:custGeom>
              <a:rect b="b" l="l" r="r" t="t"/>
              <a:pathLst>
                <a:path extrusionOk="0" h="151352" w="171369">
                  <a:moveTo>
                    <a:pt x="171370" y="151352"/>
                  </a:moveTo>
                  <a:lnTo>
                    <a:pt x="0" y="52197"/>
                  </a:lnTo>
                  <a:lnTo>
                    <a:pt x="0" y="0"/>
                  </a:lnTo>
                  <a:lnTo>
                    <a:pt x="171370" y="99155"/>
                  </a:lnTo>
                  <a:lnTo>
                    <a:pt x="171370" y="151352"/>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24"/>
            <p:cNvSpPr/>
            <p:nvPr/>
          </p:nvSpPr>
          <p:spPr>
            <a:xfrm>
              <a:off x="5477912" y="250135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24"/>
            <p:cNvSpPr/>
            <p:nvPr/>
          </p:nvSpPr>
          <p:spPr>
            <a:xfrm>
              <a:off x="5649377" y="2600604"/>
              <a:ext cx="505174" cy="344424"/>
            </a:xfrm>
            <a:custGeom>
              <a:rect b="b" l="l" r="r" t="t"/>
              <a:pathLst>
                <a:path extrusionOk="0" h="344424" w="505174">
                  <a:moveTo>
                    <a:pt x="505174" y="344424"/>
                  </a:moveTo>
                  <a:lnTo>
                    <a:pt x="0" y="52102"/>
                  </a:lnTo>
                  <a:lnTo>
                    <a:pt x="0" y="0"/>
                  </a:lnTo>
                  <a:lnTo>
                    <a:pt x="505174" y="292227"/>
                  </a:lnTo>
                  <a:lnTo>
                    <a:pt x="505174" y="344424"/>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24"/>
            <p:cNvSpPr/>
            <p:nvPr/>
          </p:nvSpPr>
          <p:spPr>
            <a:xfrm>
              <a:off x="5477912" y="225084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24"/>
            <p:cNvSpPr/>
            <p:nvPr/>
          </p:nvSpPr>
          <p:spPr>
            <a:xfrm>
              <a:off x="5649377" y="2350001"/>
              <a:ext cx="478085" cy="328898"/>
            </a:xfrm>
            <a:custGeom>
              <a:rect b="b" l="l" r="r" t="t"/>
              <a:pathLst>
                <a:path extrusionOk="0" h="328898" w="478085">
                  <a:moveTo>
                    <a:pt x="478086" y="328898"/>
                  </a:moveTo>
                  <a:lnTo>
                    <a:pt x="0" y="52197"/>
                  </a:lnTo>
                  <a:lnTo>
                    <a:pt x="0" y="0"/>
                  </a:lnTo>
                  <a:lnTo>
                    <a:pt x="478086" y="276701"/>
                  </a:lnTo>
                  <a:lnTo>
                    <a:pt x="478086" y="328898"/>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24"/>
            <p:cNvSpPr/>
            <p:nvPr/>
          </p:nvSpPr>
          <p:spPr>
            <a:xfrm>
              <a:off x="5477912" y="258488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24"/>
            <p:cNvSpPr/>
            <p:nvPr/>
          </p:nvSpPr>
          <p:spPr>
            <a:xfrm>
              <a:off x="5649377" y="2684043"/>
              <a:ext cx="63110" cy="88773"/>
            </a:xfrm>
            <a:custGeom>
              <a:rect b="b" l="l" r="r" t="t"/>
              <a:pathLst>
                <a:path extrusionOk="0" h="88773" w="63110">
                  <a:moveTo>
                    <a:pt x="63111" y="88773"/>
                  </a:moveTo>
                  <a:lnTo>
                    <a:pt x="0" y="52197"/>
                  </a:lnTo>
                  <a:lnTo>
                    <a:pt x="0" y="0"/>
                  </a:lnTo>
                  <a:lnTo>
                    <a:pt x="63111" y="36576"/>
                  </a:lnTo>
                  <a:lnTo>
                    <a:pt x="63111" y="887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24"/>
            <p:cNvSpPr/>
            <p:nvPr/>
          </p:nvSpPr>
          <p:spPr>
            <a:xfrm>
              <a:off x="5477912" y="2751956"/>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24"/>
            <p:cNvSpPr/>
            <p:nvPr/>
          </p:nvSpPr>
          <p:spPr>
            <a:xfrm>
              <a:off x="5649377" y="2851112"/>
              <a:ext cx="117287" cy="120014"/>
            </a:xfrm>
            <a:custGeom>
              <a:rect b="b" l="l" r="r" t="t"/>
              <a:pathLst>
                <a:path extrusionOk="0" h="120014" w="117287">
                  <a:moveTo>
                    <a:pt x="117288" y="120015"/>
                  </a:moveTo>
                  <a:lnTo>
                    <a:pt x="0" y="52197"/>
                  </a:lnTo>
                  <a:lnTo>
                    <a:pt x="0" y="0"/>
                  </a:lnTo>
                  <a:lnTo>
                    <a:pt x="117288" y="67818"/>
                  </a:lnTo>
                  <a:lnTo>
                    <a:pt x="117288" y="120015"/>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24"/>
            <p:cNvSpPr/>
            <p:nvPr/>
          </p:nvSpPr>
          <p:spPr>
            <a:xfrm>
              <a:off x="5477912" y="2835395"/>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24"/>
            <p:cNvSpPr/>
            <p:nvPr/>
          </p:nvSpPr>
          <p:spPr>
            <a:xfrm>
              <a:off x="5649377" y="2934646"/>
              <a:ext cx="306716" cy="229647"/>
            </a:xfrm>
            <a:custGeom>
              <a:rect b="b" l="l" r="r" t="t"/>
              <a:pathLst>
                <a:path extrusionOk="0" h="229647" w="306716">
                  <a:moveTo>
                    <a:pt x="306716" y="229648"/>
                  </a:moveTo>
                  <a:lnTo>
                    <a:pt x="0" y="52197"/>
                  </a:lnTo>
                  <a:lnTo>
                    <a:pt x="0" y="0"/>
                  </a:lnTo>
                  <a:lnTo>
                    <a:pt x="306716" y="177451"/>
                  </a:lnTo>
                  <a:lnTo>
                    <a:pt x="306716" y="229648"/>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24"/>
            <p:cNvSpPr/>
            <p:nvPr/>
          </p:nvSpPr>
          <p:spPr>
            <a:xfrm>
              <a:off x="5477912" y="291892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24"/>
            <p:cNvSpPr/>
            <p:nvPr/>
          </p:nvSpPr>
          <p:spPr>
            <a:xfrm>
              <a:off x="5649377" y="3018085"/>
              <a:ext cx="487115" cy="334137"/>
            </a:xfrm>
            <a:custGeom>
              <a:rect b="b" l="l" r="r" t="t"/>
              <a:pathLst>
                <a:path extrusionOk="0" h="334137" w="487115">
                  <a:moveTo>
                    <a:pt x="487115" y="334137"/>
                  </a:moveTo>
                  <a:lnTo>
                    <a:pt x="0" y="52197"/>
                  </a:lnTo>
                  <a:lnTo>
                    <a:pt x="0" y="0"/>
                  </a:lnTo>
                  <a:lnTo>
                    <a:pt x="487115" y="281940"/>
                  </a:lnTo>
                  <a:lnTo>
                    <a:pt x="487115" y="334137"/>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24"/>
            <p:cNvSpPr/>
            <p:nvPr/>
          </p:nvSpPr>
          <p:spPr>
            <a:xfrm>
              <a:off x="5477912" y="266842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24"/>
            <p:cNvSpPr/>
            <p:nvPr/>
          </p:nvSpPr>
          <p:spPr>
            <a:xfrm>
              <a:off x="5649377" y="2767577"/>
              <a:ext cx="613432" cy="407193"/>
            </a:xfrm>
            <a:custGeom>
              <a:rect b="b" l="l" r="r" t="t"/>
              <a:pathLst>
                <a:path extrusionOk="0" h="407193" w="613432">
                  <a:moveTo>
                    <a:pt x="613433" y="407194"/>
                  </a:moveTo>
                  <a:lnTo>
                    <a:pt x="0" y="52197"/>
                  </a:lnTo>
                  <a:lnTo>
                    <a:pt x="0" y="0"/>
                  </a:lnTo>
                  <a:lnTo>
                    <a:pt x="613433" y="354902"/>
                  </a:lnTo>
                  <a:lnTo>
                    <a:pt x="613433" y="407194"/>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24"/>
            <p:cNvSpPr/>
            <p:nvPr/>
          </p:nvSpPr>
          <p:spPr>
            <a:xfrm>
              <a:off x="1926580" y="1674106"/>
              <a:ext cx="1230952" cy="1017480"/>
            </a:xfrm>
            <a:custGeom>
              <a:rect b="b" l="l" r="r" t="t"/>
              <a:pathLst>
                <a:path extrusionOk="0" h="1017480" w="1230952">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24"/>
            <p:cNvSpPr/>
            <p:nvPr/>
          </p:nvSpPr>
          <p:spPr>
            <a:xfrm>
              <a:off x="3112195" y="1676584"/>
              <a:ext cx="59119" cy="52197"/>
            </a:xfrm>
            <a:custGeom>
              <a:rect b="b" l="l" r="r" t="t"/>
              <a:pathLst>
                <a:path extrusionOk="0" h="52197" w="59119">
                  <a:moveTo>
                    <a:pt x="18249" y="0"/>
                  </a:moveTo>
                  <a:lnTo>
                    <a:pt x="59119" y="16574"/>
                  </a:lnTo>
                  <a:lnTo>
                    <a:pt x="24522" y="52197"/>
                  </a:lnTo>
                  <a:lnTo>
                    <a:pt x="0" y="12859"/>
                  </a:lnTo>
                  <a:lnTo>
                    <a:pt x="18249"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24"/>
            <p:cNvSpPr/>
            <p:nvPr/>
          </p:nvSpPr>
          <p:spPr>
            <a:xfrm>
              <a:off x="2269509" y="2593746"/>
              <a:ext cx="43151" cy="44767"/>
            </a:xfrm>
            <a:custGeom>
              <a:rect b="b" l="l" r="r" t="t"/>
              <a:pathLst>
                <a:path extrusionOk="0" h="44767" w="43151">
                  <a:moveTo>
                    <a:pt x="0" y="27432"/>
                  </a:moveTo>
                  <a:lnTo>
                    <a:pt x="43056" y="44767"/>
                  </a:lnTo>
                  <a:lnTo>
                    <a:pt x="43151" y="7620"/>
                  </a:lnTo>
                  <a:lnTo>
                    <a:pt x="5038" y="0"/>
                  </a:lnTo>
                  <a:lnTo>
                    <a:pt x="0" y="2743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24"/>
            <p:cNvSpPr/>
            <p:nvPr/>
          </p:nvSpPr>
          <p:spPr>
            <a:xfrm>
              <a:off x="1950116" y="2650325"/>
              <a:ext cx="58584" cy="57547"/>
            </a:xfrm>
            <a:custGeom>
              <a:rect b="b" l="l" r="r" t="t"/>
              <a:pathLst>
                <a:path extrusionOk="0" h="57547" w="58584">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24"/>
            <p:cNvSpPr/>
            <p:nvPr/>
          </p:nvSpPr>
          <p:spPr>
            <a:xfrm>
              <a:off x="1969256" y="1691533"/>
              <a:ext cx="1231332" cy="1017436"/>
            </a:xfrm>
            <a:custGeom>
              <a:rect b="b" l="l" r="r" t="t"/>
              <a:pathLst>
                <a:path extrusionOk="0" h="1017436" w="1231332">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24"/>
            <p:cNvSpPr/>
            <p:nvPr/>
          </p:nvSpPr>
          <p:spPr>
            <a:xfrm>
              <a:off x="2066299" y="1805171"/>
              <a:ext cx="1037246" cy="669226"/>
            </a:xfrm>
            <a:custGeom>
              <a:rect b="b" l="l" r="r" t="t"/>
              <a:pathLst>
                <a:path extrusionOk="0" h="669226" w="1037246">
                  <a:moveTo>
                    <a:pt x="1037247" y="69152"/>
                  </a:moveTo>
                  <a:lnTo>
                    <a:pt x="0" y="669227"/>
                  </a:lnTo>
                  <a:lnTo>
                    <a:pt x="0" y="600170"/>
                  </a:lnTo>
                  <a:lnTo>
                    <a:pt x="1037247" y="0"/>
                  </a:lnTo>
                  <a:lnTo>
                    <a:pt x="1037247" y="69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24"/>
            <p:cNvSpPr/>
            <p:nvPr/>
          </p:nvSpPr>
          <p:spPr>
            <a:xfrm>
              <a:off x="2066299" y="2133308"/>
              <a:ext cx="679110" cy="462057"/>
            </a:xfrm>
            <a:custGeom>
              <a:rect b="b" l="l" r="r" t="t"/>
              <a:pathLst>
                <a:path extrusionOk="0" h="462057" w="679110">
                  <a:moveTo>
                    <a:pt x="679110" y="69151"/>
                  </a:moveTo>
                  <a:lnTo>
                    <a:pt x="0" y="462058"/>
                  </a:lnTo>
                  <a:lnTo>
                    <a:pt x="0" y="392906"/>
                  </a:lnTo>
                  <a:lnTo>
                    <a:pt x="679110" y="0"/>
                  </a:lnTo>
                  <a:lnTo>
                    <a:pt x="679110" y="69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78" name="Google Shape;1078;p24"/>
            <p:cNvGrpSpPr/>
            <p:nvPr/>
          </p:nvGrpSpPr>
          <p:grpSpPr>
            <a:xfrm>
              <a:off x="4146745" y="1006881"/>
              <a:ext cx="330894" cy="250785"/>
              <a:chOff x="6621095" y="1452181"/>
              <a:chExt cx="330894" cy="250785"/>
            </a:xfrm>
          </p:grpSpPr>
          <p:sp>
            <p:nvSpPr>
              <p:cNvPr id="1079" name="Google Shape;1079;p2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2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2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2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2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84" name="Google Shape;1084;p24"/>
            <p:cNvSpPr/>
            <p:nvPr/>
          </p:nvSpPr>
          <p:spPr>
            <a:xfrm>
              <a:off x="4444588" y="826743"/>
              <a:ext cx="153590" cy="431871"/>
            </a:xfrm>
            <a:custGeom>
              <a:rect b="b" l="l" r="r" t="t"/>
              <a:pathLst>
                <a:path extrusionOk="0" h="431871" w="15359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24"/>
            <p:cNvSpPr/>
            <p:nvPr/>
          </p:nvSpPr>
          <p:spPr>
            <a:xfrm>
              <a:off x="4515562" y="822838"/>
              <a:ext cx="88583" cy="120566"/>
            </a:xfrm>
            <a:custGeom>
              <a:rect b="b" l="l" r="r" t="t"/>
              <a:pathLst>
                <a:path extrusionOk="0" h="120566" w="88583">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25"/>
          <p:cNvSpPr txBox="1"/>
          <p:nvPr>
            <p:ph idx="1" type="body"/>
          </p:nvPr>
        </p:nvSpPr>
        <p:spPr>
          <a:xfrm>
            <a:off x="457200" y="1688300"/>
            <a:ext cx="3510000" cy="3244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600">
                <a:latin typeface="Barlow"/>
                <a:ea typeface="Barlow"/>
                <a:cs typeface="Barlow"/>
                <a:sym typeface="Barlow"/>
              </a:rPr>
              <a:t>Using a Neural Network to Predict Vaccination Rates</a:t>
            </a:r>
            <a:endParaRPr b="1" sz="1600">
              <a:latin typeface="Barlow"/>
              <a:ea typeface="Barlow"/>
              <a:cs typeface="Barlow"/>
              <a:sym typeface="Barlow"/>
            </a:endParaRPr>
          </a:p>
          <a:p>
            <a:pPr indent="0" lvl="0" marL="0" rtl="0" algn="l">
              <a:spcBef>
                <a:spcPts val="600"/>
              </a:spcBef>
              <a:spcAft>
                <a:spcPts val="0"/>
              </a:spcAft>
              <a:buNone/>
            </a:pPr>
            <a:r>
              <a:rPr lang="en" sz="1200">
                <a:latin typeface="Barlow"/>
                <a:ea typeface="Barlow"/>
                <a:cs typeface="Barlow"/>
                <a:sym typeface="Barlow"/>
              </a:rPr>
              <a:t>Design</a:t>
            </a:r>
            <a:endParaRPr sz="1200">
              <a:latin typeface="Barlow"/>
              <a:ea typeface="Barlow"/>
              <a:cs typeface="Barlow"/>
              <a:sym typeface="Barlow"/>
            </a:endParaRPr>
          </a:p>
          <a:p>
            <a:pPr indent="-304800" lvl="0" marL="457200" rtl="0" algn="l">
              <a:spcBef>
                <a:spcPts val="600"/>
              </a:spcBef>
              <a:spcAft>
                <a:spcPts val="0"/>
              </a:spcAft>
              <a:buSzPts val="1200"/>
              <a:buFont typeface="Barlow"/>
              <a:buChar char="▸"/>
            </a:pPr>
            <a:r>
              <a:rPr lang="en" sz="1200">
                <a:latin typeface="Barlow"/>
                <a:ea typeface="Barlow"/>
                <a:cs typeface="Barlow"/>
                <a:sym typeface="Barlow"/>
              </a:rPr>
              <a:t>Hidden layer: tanh </a:t>
            </a:r>
            <a:endParaRPr sz="1200">
              <a:latin typeface="Barlow"/>
              <a:ea typeface="Barlow"/>
              <a:cs typeface="Barlow"/>
              <a:sym typeface="Barlow"/>
            </a:endParaRPr>
          </a:p>
          <a:p>
            <a:pPr indent="-304800" lvl="0" marL="457200" rtl="0" algn="l">
              <a:spcBef>
                <a:spcPts val="0"/>
              </a:spcBef>
              <a:spcAft>
                <a:spcPts val="0"/>
              </a:spcAft>
              <a:buSzPts val="1200"/>
              <a:buFont typeface="Barlow"/>
              <a:buChar char="▸"/>
            </a:pPr>
            <a:r>
              <a:rPr lang="en" sz="1200">
                <a:latin typeface="Barlow"/>
                <a:ea typeface="Barlow"/>
                <a:cs typeface="Barlow"/>
                <a:sym typeface="Barlow"/>
              </a:rPr>
              <a:t>Output layer: linear activation function</a:t>
            </a:r>
            <a:endParaRPr sz="1200">
              <a:latin typeface="Barlow"/>
              <a:ea typeface="Barlow"/>
              <a:cs typeface="Barlow"/>
              <a:sym typeface="Barlow"/>
            </a:endParaRPr>
          </a:p>
          <a:p>
            <a:pPr indent="-304800" lvl="0" marL="457200" rtl="0" algn="l">
              <a:spcBef>
                <a:spcPts val="0"/>
              </a:spcBef>
              <a:spcAft>
                <a:spcPts val="0"/>
              </a:spcAft>
              <a:buSzPts val="1200"/>
              <a:buFont typeface="Barlow"/>
              <a:buChar char="▸"/>
            </a:pPr>
            <a:r>
              <a:rPr lang="en" sz="1200">
                <a:latin typeface="Barlow"/>
                <a:ea typeface="Barlow"/>
                <a:cs typeface="Barlow"/>
                <a:sym typeface="Barlow"/>
              </a:rPr>
              <a:t>Training: 100 epochs</a:t>
            </a:r>
            <a:endParaRPr sz="1200">
              <a:latin typeface="Barlow"/>
              <a:ea typeface="Barlow"/>
              <a:cs typeface="Barlow"/>
              <a:sym typeface="Barlow"/>
            </a:endParaRPr>
          </a:p>
          <a:p>
            <a:pPr indent="0" lvl="0" marL="0" rtl="0" algn="l">
              <a:spcBef>
                <a:spcPts val="600"/>
              </a:spcBef>
              <a:spcAft>
                <a:spcPts val="0"/>
              </a:spcAft>
              <a:buNone/>
            </a:pPr>
            <a:r>
              <a:t/>
            </a:r>
            <a:endParaRPr sz="1200">
              <a:latin typeface="Barlow"/>
              <a:ea typeface="Barlow"/>
              <a:cs typeface="Barlow"/>
              <a:sym typeface="Barlow"/>
            </a:endParaRPr>
          </a:p>
          <a:p>
            <a:pPr indent="0" lvl="0" marL="0" rtl="0" algn="l">
              <a:spcBef>
                <a:spcPts val="600"/>
              </a:spcBef>
              <a:spcAft>
                <a:spcPts val="0"/>
              </a:spcAft>
              <a:buNone/>
            </a:pPr>
            <a:r>
              <a:rPr lang="en" sz="1200">
                <a:latin typeface="Barlow"/>
                <a:ea typeface="Barlow"/>
                <a:cs typeface="Barlow"/>
                <a:sym typeface="Barlow"/>
              </a:rPr>
              <a:t>Results</a:t>
            </a:r>
            <a:endParaRPr sz="1200">
              <a:latin typeface="Barlow"/>
              <a:ea typeface="Barlow"/>
              <a:cs typeface="Barlow"/>
              <a:sym typeface="Barlow"/>
            </a:endParaRPr>
          </a:p>
          <a:p>
            <a:pPr indent="-304800" lvl="0" marL="457200" rtl="0" algn="l">
              <a:spcBef>
                <a:spcPts val="600"/>
              </a:spcBef>
              <a:spcAft>
                <a:spcPts val="0"/>
              </a:spcAft>
              <a:buSzPts val="1200"/>
              <a:buFont typeface="Barlow"/>
              <a:buChar char="▸"/>
            </a:pPr>
            <a:r>
              <a:rPr lang="en" sz="1200">
                <a:latin typeface="Barlow"/>
                <a:ea typeface="Barlow"/>
                <a:cs typeface="Barlow"/>
                <a:sym typeface="Barlow"/>
              </a:rPr>
              <a:t>Training loss (mean squared error): 0.1391</a:t>
            </a:r>
            <a:endParaRPr sz="1200">
              <a:latin typeface="Barlow"/>
              <a:ea typeface="Barlow"/>
              <a:cs typeface="Barlow"/>
              <a:sym typeface="Barlow"/>
            </a:endParaRPr>
          </a:p>
          <a:p>
            <a:pPr indent="-304800" lvl="0" marL="457200" rtl="0" algn="l">
              <a:spcBef>
                <a:spcPts val="0"/>
              </a:spcBef>
              <a:spcAft>
                <a:spcPts val="0"/>
              </a:spcAft>
              <a:buSzPts val="1200"/>
              <a:buFont typeface="Barlow"/>
              <a:buChar char="▸"/>
            </a:pPr>
            <a:r>
              <a:rPr lang="en" sz="1200">
                <a:latin typeface="Barlow"/>
                <a:ea typeface="Barlow"/>
                <a:cs typeface="Barlow"/>
                <a:sym typeface="Barlow"/>
              </a:rPr>
              <a:t>Testing loss (mean squared error):  0.1382</a:t>
            </a:r>
            <a:endParaRPr sz="1200">
              <a:latin typeface="Barlow"/>
              <a:ea typeface="Barlow"/>
              <a:cs typeface="Barlow"/>
              <a:sym typeface="Barlow"/>
            </a:endParaRPr>
          </a:p>
          <a:p>
            <a:pPr indent="0" lvl="0" marL="0" rtl="0" algn="l">
              <a:spcBef>
                <a:spcPts val="600"/>
              </a:spcBef>
              <a:spcAft>
                <a:spcPts val="0"/>
              </a:spcAft>
              <a:buNone/>
            </a:pPr>
            <a:r>
              <a:t/>
            </a:r>
            <a:endParaRPr sz="1200">
              <a:latin typeface="Barlow"/>
              <a:ea typeface="Barlow"/>
              <a:cs typeface="Barlow"/>
              <a:sym typeface="Barlow"/>
            </a:endParaRPr>
          </a:p>
          <a:p>
            <a:pPr indent="0" lvl="0" marL="0" rtl="0" algn="l">
              <a:spcBef>
                <a:spcPts val="600"/>
              </a:spcBef>
              <a:spcAft>
                <a:spcPts val="0"/>
              </a:spcAft>
              <a:buNone/>
            </a:pPr>
            <a:r>
              <a:t/>
            </a:r>
            <a:endParaRPr sz="1200">
              <a:latin typeface="Barlow"/>
              <a:ea typeface="Barlow"/>
              <a:cs typeface="Barlow"/>
              <a:sym typeface="Barlow"/>
            </a:endParaRPr>
          </a:p>
        </p:txBody>
      </p:sp>
      <p:sp>
        <p:nvSpPr>
          <p:cNvPr id="1091" name="Google Shape;1091;p25"/>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Machine Learning</a:t>
            </a:r>
            <a:endParaRPr/>
          </a:p>
        </p:txBody>
      </p:sp>
      <p:sp>
        <p:nvSpPr>
          <p:cNvPr id="1092" name="Google Shape;1092;p2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93" name="Google Shape;1093;p25"/>
          <p:cNvPicPr preferRelativeResize="0"/>
          <p:nvPr/>
        </p:nvPicPr>
        <p:blipFill>
          <a:blip r:embed="rId3">
            <a:alphaModFix/>
          </a:blip>
          <a:stretch>
            <a:fillRect/>
          </a:stretch>
        </p:blipFill>
        <p:spPr>
          <a:xfrm>
            <a:off x="3967200" y="1818373"/>
            <a:ext cx="4651400" cy="1776300"/>
          </a:xfrm>
          <a:prstGeom prst="rect">
            <a:avLst/>
          </a:prstGeom>
          <a:noFill/>
          <a:ln>
            <a:noFill/>
          </a:ln>
        </p:spPr>
      </p:pic>
      <p:pic>
        <p:nvPicPr>
          <p:cNvPr id="1094" name="Google Shape;1094;p25"/>
          <p:cNvPicPr preferRelativeResize="0"/>
          <p:nvPr/>
        </p:nvPicPr>
        <p:blipFill>
          <a:blip r:embed="rId4">
            <a:alphaModFix/>
          </a:blip>
          <a:stretch>
            <a:fillRect/>
          </a:stretch>
        </p:blipFill>
        <p:spPr>
          <a:xfrm>
            <a:off x="3967199" y="3724725"/>
            <a:ext cx="5025099" cy="108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26"/>
          <p:cNvSpPr txBox="1"/>
          <p:nvPr>
            <p:ph idx="1" type="body"/>
          </p:nvPr>
        </p:nvSpPr>
        <p:spPr>
          <a:xfrm>
            <a:off x="457200" y="1688300"/>
            <a:ext cx="5640900" cy="3244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600">
                <a:latin typeface="Barlow"/>
                <a:ea typeface="Barlow"/>
                <a:cs typeface="Barlow"/>
                <a:sym typeface="Barlow"/>
              </a:rPr>
              <a:t>Limitations</a:t>
            </a:r>
            <a:endParaRPr b="1" sz="1600">
              <a:latin typeface="Barlow"/>
              <a:ea typeface="Barlow"/>
              <a:cs typeface="Barlow"/>
              <a:sym typeface="Barlow"/>
            </a:endParaRPr>
          </a:p>
          <a:p>
            <a:pPr indent="-304800" lvl="0" marL="457200" rtl="0" algn="l">
              <a:spcBef>
                <a:spcPts val="600"/>
              </a:spcBef>
              <a:spcAft>
                <a:spcPts val="0"/>
              </a:spcAft>
              <a:buSzPts val="1200"/>
              <a:buChar char="▸"/>
            </a:pPr>
            <a:r>
              <a:rPr b="1" lang="en" sz="1200">
                <a:latin typeface="Barlow"/>
                <a:ea typeface="Barlow"/>
                <a:cs typeface="Barlow"/>
                <a:sym typeface="Barlow"/>
              </a:rPr>
              <a:t>Unable to pinpoint </a:t>
            </a:r>
            <a:r>
              <a:rPr lang="en" sz="1200"/>
              <a:t>the </a:t>
            </a:r>
            <a:r>
              <a:rPr b="1" lang="en" sz="1200">
                <a:latin typeface="Barlow"/>
                <a:ea typeface="Barlow"/>
                <a:cs typeface="Barlow"/>
                <a:sym typeface="Barlow"/>
              </a:rPr>
              <a:t>exact feature</a:t>
            </a:r>
            <a:r>
              <a:rPr lang="en" sz="1200"/>
              <a:t> or set of features that are most predictive of vaccination rates</a:t>
            </a:r>
            <a:endParaRPr sz="1200"/>
          </a:p>
          <a:p>
            <a:pPr indent="-304800" lvl="0" marL="457200" rtl="0" algn="l">
              <a:spcBef>
                <a:spcPts val="0"/>
              </a:spcBef>
              <a:spcAft>
                <a:spcPts val="0"/>
              </a:spcAft>
              <a:buSzPts val="1200"/>
              <a:buChar char="▸"/>
            </a:pPr>
            <a:r>
              <a:rPr lang="en" sz="1200"/>
              <a:t>Only trained with New York State data in November 2021. Predictors likely change for other regions and over time. </a:t>
            </a:r>
            <a:endParaRPr sz="1200"/>
          </a:p>
          <a:p>
            <a:pPr indent="0" lvl="0" marL="0" rtl="0" algn="l">
              <a:spcBef>
                <a:spcPts val="600"/>
              </a:spcBef>
              <a:spcAft>
                <a:spcPts val="0"/>
              </a:spcAft>
              <a:buNone/>
            </a:pPr>
            <a:r>
              <a:rPr b="1" lang="en" sz="1600">
                <a:latin typeface="Barlow"/>
                <a:ea typeface="Barlow"/>
                <a:cs typeface="Barlow"/>
                <a:sym typeface="Barlow"/>
              </a:rPr>
              <a:t>Applications</a:t>
            </a:r>
            <a:endParaRPr b="1" sz="1600">
              <a:latin typeface="Barlow"/>
              <a:ea typeface="Barlow"/>
              <a:cs typeface="Barlow"/>
              <a:sym typeface="Barlow"/>
            </a:endParaRPr>
          </a:p>
          <a:p>
            <a:pPr indent="-304800" lvl="0" marL="457200" rtl="0" algn="l">
              <a:spcBef>
                <a:spcPts val="600"/>
              </a:spcBef>
              <a:spcAft>
                <a:spcPts val="0"/>
              </a:spcAft>
              <a:buSzPts val="1200"/>
              <a:buChar char="▸"/>
            </a:pPr>
            <a:r>
              <a:rPr lang="en" sz="1200"/>
              <a:t>This model can be used to predict COVID-19 vaccination rollouts based on the demographic composition of a county. </a:t>
            </a:r>
            <a:endParaRPr sz="1200"/>
          </a:p>
          <a:p>
            <a:pPr indent="-304800" lvl="0" marL="457200" rtl="0" algn="l">
              <a:spcBef>
                <a:spcPts val="0"/>
              </a:spcBef>
              <a:spcAft>
                <a:spcPts val="0"/>
              </a:spcAft>
              <a:buSzPts val="1200"/>
              <a:buChar char="▸"/>
            </a:pPr>
            <a:r>
              <a:rPr lang="en" sz="1200"/>
              <a:t>Future New York State applications include </a:t>
            </a:r>
            <a:r>
              <a:rPr b="1" lang="en" sz="1200">
                <a:latin typeface="Barlow"/>
                <a:ea typeface="Barlow"/>
                <a:cs typeface="Barlow"/>
                <a:sym typeface="Barlow"/>
              </a:rPr>
              <a:t>predicting booster vaccination rates</a:t>
            </a:r>
            <a:r>
              <a:rPr lang="en" sz="1200"/>
              <a:t> once the booster is made available to the general public. </a:t>
            </a:r>
            <a:endParaRPr sz="1200"/>
          </a:p>
          <a:p>
            <a:pPr indent="-304800" lvl="0" marL="457200" rtl="0" algn="l">
              <a:spcBef>
                <a:spcPts val="0"/>
              </a:spcBef>
              <a:spcAft>
                <a:spcPts val="0"/>
              </a:spcAft>
              <a:buSzPts val="1200"/>
              <a:buChar char="▸"/>
            </a:pPr>
            <a:r>
              <a:rPr lang="en" sz="1200"/>
              <a:t>We recommend continuing to train this model with data from other regions (e.g., United States overall) and over time. </a:t>
            </a:r>
            <a:endParaRPr b="1" sz="1600">
              <a:latin typeface="Barlow"/>
              <a:ea typeface="Barlow"/>
              <a:cs typeface="Barlow"/>
              <a:sym typeface="Barlow"/>
            </a:endParaRPr>
          </a:p>
        </p:txBody>
      </p:sp>
      <p:sp>
        <p:nvSpPr>
          <p:cNvPr id="1100" name="Google Shape;1100;p2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Machine Learning</a:t>
            </a:r>
            <a:endParaRPr/>
          </a:p>
        </p:txBody>
      </p:sp>
      <p:sp>
        <p:nvSpPr>
          <p:cNvPr id="1101" name="Google Shape;1101;p2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02" name="Google Shape;1102;p26"/>
          <p:cNvPicPr preferRelativeResize="0"/>
          <p:nvPr/>
        </p:nvPicPr>
        <p:blipFill>
          <a:blip r:embed="rId3">
            <a:alphaModFix/>
          </a:blip>
          <a:stretch>
            <a:fillRect/>
          </a:stretch>
        </p:blipFill>
        <p:spPr>
          <a:xfrm>
            <a:off x="6521901" y="1232250"/>
            <a:ext cx="2127124" cy="267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27"/>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108" name="Google Shape;1108;p27"/>
          <p:cNvPicPr preferRelativeResize="0"/>
          <p:nvPr/>
        </p:nvPicPr>
        <p:blipFill rotWithShape="1">
          <a:blip r:embed="rId3">
            <a:alphaModFix/>
          </a:blip>
          <a:srcRect b="0" l="0" r="0" t="0"/>
          <a:stretch/>
        </p:blipFill>
        <p:spPr>
          <a:xfrm>
            <a:off x="200028" y="2966477"/>
            <a:ext cx="746669" cy="1929039"/>
          </a:xfrm>
          <a:prstGeom prst="rect">
            <a:avLst/>
          </a:prstGeom>
          <a:noFill/>
          <a:ln>
            <a:noFill/>
          </a:ln>
        </p:spPr>
      </p:pic>
      <p:pic>
        <p:nvPicPr>
          <p:cNvPr id="1109" name="Google Shape;1109;p27"/>
          <p:cNvPicPr preferRelativeResize="0"/>
          <p:nvPr/>
        </p:nvPicPr>
        <p:blipFill>
          <a:blip r:embed="rId4">
            <a:alphaModFix/>
          </a:blip>
          <a:stretch>
            <a:fillRect/>
          </a:stretch>
        </p:blipFill>
        <p:spPr>
          <a:xfrm>
            <a:off x="946701" y="534988"/>
            <a:ext cx="8044902" cy="40735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28"/>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115" name="Google Shape;1115;p28"/>
          <p:cNvPicPr preferRelativeResize="0"/>
          <p:nvPr/>
        </p:nvPicPr>
        <p:blipFill rotWithShape="1">
          <a:blip r:embed="rId3">
            <a:alphaModFix/>
          </a:blip>
          <a:srcRect b="0" l="0" r="0" t="0"/>
          <a:stretch/>
        </p:blipFill>
        <p:spPr>
          <a:xfrm>
            <a:off x="271228" y="2953327"/>
            <a:ext cx="746669" cy="1929039"/>
          </a:xfrm>
          <a:prstGeom prst="rect">
            <a:avLst/>
          </a:prstGeom>
          <a:noFill/>
          <a:ln>
            <a:noFill/>
          </a:ln>
        </p:spPr>
      </p:pic>
      <p:pic>
        <p:nvPicPr>
          <p:cNvPr id="1116" name="Google Shape;1116;p28"/>
          <p:cNvPicPr preferRelativeResize="0"/>
          <p:nvPr/>
        </p:nvPicPr>
        <p:blipFill>
          <a:blip r:embed="rId4">
            <a:alphaModFix/>
          </a:blip>
          <a:stretch>
            <a:fillRect/>
          </a:stretch>
        </p:blipFill>
        <p:spPr>
          <a:xfrm>
            <a:off x="2560307" y="-2"/>
            <a:ext cx="6583694" cy="5143500"/>
          </a:xfrm>
          <a:prstGeom prst="rect">
            <a:avLst/>
          </a:prstGeom>
          <a:noFill/>
          <a:ln>
            <a:noFill/>
          </a:ln>
        </p:spPr>
      </p:pic>
      <p:pic>
        <p:nvPicPr>
          <p:cNvPr id="1117" name="Google Shape;1117;p28"/>
          <p:cNvPicPr preferRelativeResize="0"/>
          <p:nvPr/>
        </p:nvPicPr>
        <p:blipFill>
          <a:blip r:embed="rId5">
            <a:alphaModFix/>
          </a:blip>
          <a:stretch>
            <a:fillRect/>
          </a:stretch>
        </p:blipFill>
        <p:spPr>
          <a:xfrm>
            <a:off x="931700" y="713500"/>
            <a:ext cx="2564494" cy="1929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1" name="Shape 1121"/>
        <p:cNvGrpSpPr/>
        <p:nvPr/>
      </p:nvGrpSpPr>
      <p:grpSpPr>
        <a:xfrm>
          <a:off x="0" y="0"/>
          <a:ext cx="0" cy="0"/>
          <a:chOff x="0" y="0"/>
          <a:chExt cx="0" cy="0"/>
        </a:xfrm>
      </p:grpSpPr>
      <p:sp>
        <p:nvSpPr>
          <p:cNvPr id="1122" name="Google Shape;1122;p29"/>
          <p:cNvSpPr txBox="1"/>
          <p:nvPr>
            <p:ph idx="4294967295" type="ctrTitle"/>
          </p:nvPr>
        </p:nvSpPr>
        <p:spPr>
          <a:xfrm>
            <a:off x="685800" y="876600"/>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123" name="Google Shape;1123;p29"/>
          <p:cNvSpPr txBox="1"/>
          <p:nvPr>
            <p:ph idx="4294967295" type="subTitle"/>
          </p:nvPr>
        </p:nvSpPr>
        <p:spPr>
          <a:xfrm>
            <a:off x="685800" y="1411308"/>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That’s a lot</a:t>
            </a:r>
            <a:endParaRPr sz="2400"/>
          </a:p>
        </p:txBody>
      </p:sp>
      <p:sp>
        <p:nvSpPr>
          <p:cNvPr id="1124" name="Google Shape;1124;p29"/>
          <p:cNvSpPr txBox="1"/>
          <p:nvPr>
            <p:ph idx="4294967295" type="ctrTitle"/>
          </p:nvPr>
        </p:nvSpPr>
        <p:spPr>
          <a:xfrm>
            <a:off x="685800" y="3505493"/>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125" name="Google Shape;1125;p29"/>
          <p:cNvSpPr txBox="1"/>
          <p:nvPr>
            <p:ph idx="4294967295" type="subTitle"/>
          </p:nvPr>
        </p:nvSpPr>
        <p:spPr>
          <a:xfrm>
            <a:off x="685800" y="4040200"/>
            <a:ext cx="47988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Total success! 0% margin of error!</a:t>
            </a:r>
            <a:endParaRPr sz="2400"/>
          </a:p>
        </p:txBody>
      </p:sp>
      <p:sp>
        <p:nvSpPr>
          <p:cNvPr id="1126" name="Google Shape;1126;p29"/>
          <p:cNvSpPr txBox="1"/>
          <p:nvPr>
            <p:ph idx="4294967295" type="ctrTitle"/>
          </p:nvPr>
        </p:nvSpPr>
        <p:spPr>
          <a:xfrm>
            <a:off x="685800" y="2191047"/>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127" name="Google Shape;1127;p29"/>
          <p:cNvSpPr txBox="1"/>
          <p:nvPr>
            <p:ph idx="4294967295" type="subTitle"/>
          </p:nvPr>
        </p:nvSpPr>
        <p:spPr>
          <a:xfrm>
            <a:off x="685800" y="2725755"/>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And a lot of users</a:t>
            </a:r>
            <a:endParaRPr sz="2400"/>
          </a:p>
        </p:txBody>
      </p:sp>
      <p:grpSp>
        <p:nvGrpSpPr>
          <p:cNvPr id="1128" name="Google Shape;1128;p29"/>
          <p:cNvGrpSpPr/>
          <p:nvPr/>
        </p:nvGrpSpPr>
        <p:grpSpPr>
          <a:xfrm>
            <a:off x="4562426" y="368852"/>
            <a:ext cx="3905032" cy="3877600"/>
            <a:chOff x="1926580" y="602477"/>
            <a:chExt cx="4456273" cy="4762466"/>
          </a:xfrm>
        </p:grpSpPr>
        <p:sp>
          <p:nvSpPr>
            <p:cNvPr id="1129" name="Google Shape;1129;p29"/>
            <p:cNvSpPr/>
            <p:nvPr/>
          </p:nvSpPr>
          <p:spPr>
            <a:xfrm>
              <a:off x="4352367" y="1409287"/>
              <a:ext cx="1407834" cy="1779317"/>
            </a:xfrm>
            <a:custGeom>
              <a:rect b="b" l="l" r="r" t="t"/>
              <a:pathLst>
                <a:path extrusionOk="0" h="1779317" w="1407834">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29"/>
            <p:cNvSpPr/>
            <p:nvPr/>
          </p:nvSpPr>
          <p:spPr>
            <a:xfrm>
              <a:off x="4492846" y="1745654"/>
              <a:ext cx="1118701" cy="793785"/>
            </a:xfrm>
            <a:custGeom>
              <a:rect b="b" l="l" r="r" t="t"/>
              <a:pathLst>
                <a:path extrusionOk="0" h="793785" w="1118701">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29"/>
            <p:cNvSpPr/>
            <p:nvPr/>
          </p:nvSpPr>
          <p:spPr>
            <a:xfrm>
              <a:off x="3766118" y="879295"/>
              <a:ext cx="2497551" cy="3394041"/>
            </a:xfrm>
            <a:custGeom>
              <a:rect b="b" l="l" r="r" t="t"/>
              <a:pathLst>
                <a:path extrusionOk="0" h="3394041" w="2497551">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29"/>
            <p:cNvSpPr/>
            <p:nvPr/>
          </p:nvSpPr>
          <p:spPr>
            <a:xfrm>
              <a:off x="3744257" y="892344"/>
              <a:ext cx="2498022" cy="3393845"/>
            </a:xfrm>
            <a:custGeom>
              <a:rect b="b" l="l" r="r" t="t"/>
              <a:pathLst>
                <a:path extrusionOk="0" h="3393845" w="2498022">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29"/>
            <p:cNvSpPr/>
            <p:nvPr/>
          </p:nvSpPr>
          <p:spPr>
            <a:xfrm>
              <a:off x="3740075" y="894303"/>
              <a:ext cx="2498022" cy="3394082"/>
            </a:xfrm>
            <a:custGeom>
              <a:rect b="b" l="l" r="r" t="t"/>
              <a:pathLst>
                <a:path extrusionOk="0" h="3394082" w="2498022">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29"/>
            <p:cNvSpPr/>
            <p:nvPr/>
          </p:nvSpPr>
          <p:spPr>
            <a:xfrm>
              <a:off x="3770110" y="934160"/>
              <a:ext cx="2435672" cy="3234830"/>
            </a:xfrm>
            <a:custGeom>
              <a:rect b="b" l="l" r="r" t="t"/>
              <a:pathLst>
                <a:path extrusionOk="0" h="3234830" w="2435672">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29"/>
            <p:cNvSpPr/>
            <p:nvPr/>
          </p:nvSpPr>
          <p:spPr>
            <a:xfrm>
              <a:off x="3770110" y="934160"/>
              <a:ext cx="2435006" cy="3234925"/>
            </a:xfrm>
            <a:custGeom>
              <a:rect b="b" l="l" r="r" t="t"/>
              <a:pathLst>
                <a:path extrusionOk="0" h="3234925" w="2435006">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29"/>
            <p:cNvSpPr/>
            <p:nvPr/>
          </p:nvSpPr>
          <p:spPr>
            <a:xfrm>
              <a:off x="6215951" y="4191660"/>
              <a:ext cx="26328" cy="93440"/>
            </a:xfrm>
            <a:custGeom>
              <a:rect b="b" l="l" r="r" t="t"/>
              <a:pathLst>
                <a:path extrusionOk="0" h="93440" w="26328">
                  <a:moveTo>
                    <a:pt x="0" y="93440"/>
                  </a:moveTo>
                  <a:lnTo>
                    <a:pt x="26328" y="78200"/>
                  </a:lnTo>
                  <a:lnTo>
                    <a:pt x="14922" y="0"/>
                  </a:lnTo>
                  <a:lnTo>
                    <a:pt x="0" y="9344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29"/>
            <p:cNvSpPr/>
            <p:nvPr/>
          </p:nvSpPr>
          <p:spPr>
            <a:xfrm>
              <a:off x="3761840" y="882675"/>
              <a:ext cx="63206" cy="27150"/>
            </a:xfrm>
            <a:custGeom>
              <a:rect b="b" l="l" r="r" t="t"/>
              <a:pathLst>
                <a:path extrusionOk="0" h="27150" w="63206">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29"/>
            <p:cNvSpPr/>
            <p:nvPr/>
          </p:nvSpPr>
          <p:spPr>
            <a:xfrm>
              <a:off x="1985051" y="2961416"/>
              <a:ext cx="4154298" cy="2403527"/>
            </a:xfrm>
            <a:custGeom>
              <a:rect b="b" l="l" r="r" t="t"/>
              <a:pathLst>
                <a:path extrusionOk="0" h="2403527" w="4154298">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29"/>
            <p:cNvSpPr/>
            <p:nvPr/>
          </p:nvSpPr>
          <p:spPr>
            <a:xfrm>
              <a:off x="2036757" y="2930659"/>
              <a:ext cx="4154369" cy="2403042"/>
            </a:xfrm>
            <a:custGeom>
              <a:rect b="b" l="l" r="r" t="t"/>
              <a:pathLst>
                <a:path extrusionOk="0" h="2403042" w="4154369">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29"/>
            <p:cNvSpPr/>
            <p:nvPr/>
          </p:nvSpPr>
          <p:spPr>
            <a:xfrm>
              <a:off x="2036929" y="3869239"/>
              <a:ext cx="50374" cy="44958"/>
            </a:xfrm>
            <a:custGeom>
              <a:rect b="b" l="l" r="r" t="t"/>
              <a:pathLst>
                <a:path extrusionOk="0" h="44958" w="50374">
                  <a:moveTo>
                    <a:pt x="0" y="44958"/>
                  </a:moveTo>
                  <a:lnTo>
                    <a:pt x="0" y="0"/>
                  </a:lnTo>
                  <a:lnTo>
                    <a:pt x="50375" y="21146"/>
                  </a:lnTo>
                  <a:lnTo>
                    <a:pt x="0" y="4495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29"/>
            <p:cNvSpPr/>
            <p:nvPr/>
          </p:nvSpPr>
          <p:spPr>
            <a:xfrm>
              <a:off x="6153886" y="4308341"/>
              <a:ext cx="37258" cy="49244"/>
            </a:xfrm>
            <a:custGeom>
              <a:rect b="b" l="l" r="r" t="t"/>
              <a:pathLst>
                <a:path extrusionOk="0" h="49244" w="37258">
                  <a:moveTo>
                    <a:pt x="37259" y="43910"/>
                  </a:moveTo>
                  <a:lnTo>
                    <a:pt x="37259" y="0"/>
                  </a:lnTo>
                  <a:lnTo>
                    <a:pt x="0" y="12859"/>
                  </a:lnTo>
                  <a:lnTo>
                    <a:pt x="24712" y="49244"/>
                  </a:lnTo>
                  <a:lnTo>
                    <a:pt x="37259" y="4391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29"/>
            <p:cNvSpPr/>
            <p:nvPr/>
          </p:nvSpPr>
          <p:spPr>
            <a:xfrm>
              <a:off x="2036757" y="2892519"/>
              <a:ext cx="4154369" cy="2403360"/>
            </a:xfrm>
            <a:custGeom>
              <a:rect b="b" l="l" r="r" t="t"/>
              <a:pathLst>
                <a:path extrusionOk="0" h="2403360" w="4154369">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29"/>
            <p:cNvSpPr/>
            <p:nvPr/>
          </p:nvSpPr>
          <p:spPr>
            <a:xfrm>
              <a:off x="2036757" y="2886502"/>
              <a:ext cx="4154369" cy="2403527"/>
            </a:xfrm>
            <a:custGeom>
              <a:rect b="b" l="l" r="r" t="t"/>
              <a:pathLst>
                <a:path extrusionOk="0" h="2403527" w="4154369">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29"/>
            <p:cNvSpPr/>
            <p:nvPr/>
          </p:nvSpPr>
          <p:spPr>
            <a:xfrm>
              <a:off x="3500252" y="3065247"/>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29"/>
            <p:cNvSpPr/>
            <p:nvPr/>
          </p:nvSpPr>
          <p:spPr>
            <a:xfrm>
              <a:off x="3657092" y="3155925"/>
              <a:ext cx="266442" cy="153985"/>
            </a:xfrm>
            <a:custGeom>
              <a:rect b="b" l="l" r="r" t="t"/>
              <a:pathLst>
                <a:path extrusionOk="0" h="153985" w="266442">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29"/>
            <p:cNvSpPr/>
            <p:nvPr/>
          </p:nvSpPr>
          <p:spPr>
            <a:xfrm>
              <a:off x="3815428" y="3247563"/>
              <a:ext cx="266636" cy="153995"/>
            </a:xfrm>
            <a:custGeom>
              <a:rect b="b" l="l" r="r" t="t"/>
              <a:pathLst>
                <a:path extrusionOk="0" h="153995" w="266636">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29"/>
            <p:cNvSpPr/>
            <p:nvPr/>
          </p:nvSpPr>
          <p:spPr>
            <a:xfrm>
              <a:off x="3970462" y="3337185"/>
              <a:ext cx="266334" cy="153993"/>
            </a:xfrm>
            <a:custGeom>
              <a:rect b="b" l="l" r="r" t="t"/>
              <a:pathLst>
                <a:path extrusionOk="0" h="153993" w="266334">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29"/>
            <p:cNvSpPr/>
            <p:nvPr/>
          </p:nvSpPr>
          <p:spPr>
            <a:xfrm>
              <a:off x="4127000" y="3427863"/>
              <a:ext cx="266433" cy="153993"/>
            </a:xfrm>
            <a:custGeom>
              <a:rect b="b" l="l" r="r" t="t"/>
              <a:pathLst>
                <a:path extrusionOk="0" h="153993" w="266433">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29"/>
            <p:cNvSpPr/>
            <p:nvPr/>
          </p:nvSpPr>
          <p:spPr>
            <a:xfrm>
              <a:off x="4283886" y="3519017"/>
              <a:ext cx="266280" cy="153993"/>
            </a:xfrm>
            <a:custGeom>
              <a:rect b="b" l="l" r="r" t="t"/>
              <a:pathLst>
                <a:path extrusionOk="0" h="153993" w="26628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29"/>
            <p:cNvSpPr/>
            <p:nvPr/>
          </p:nvSpPr>
          <p:spPr>
            <a:xfrm>
              <a:off x="4440564" y="3609219"/>
              <a:ext cx="266248" cy="153985"/>
            </a:xfrm>
            <a:custGeom>
              <a:rect b="b" l="l" r="r" t="t"/>
              <a:pathLst>
                <a:path extrusionOk="0" h="153985" w="266248">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29"/>
            <p:cNvSpPr/>
            <p:nvPr/>
          </p:nvSpPr>
          <p:spPr>
            <a:xfrm>
              <a:off x="4597287" y="3699905"/>
              <a:ext cx="266442" cy="153983"/>
            </a:xfrm>
            <a:custGeom>
              <a:rect b="b" l="l" r="r" t="t"/>
              <a:pathLst>
                <a:path extrusionOk="0" h="153983" w="266442">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29"/>
            <p:cNvSpPr/>
            <p:nvPr/>
          </p:nvSpPr>
          <p:spPr>
            <a:xfrm>
              <a:off x="4753934" y="3790488"/>
              <a:ext cx="266248" cy="153985"/>
            </a:xfrm>
            <a:custGeom>
              <a:rect b="b" l="l" r="r" t="t"/>
              <a:pathLst>
                <a:path extrusionOk="0" h="153985" w="266248">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29"/>
            <p:cNvSpPr/>
            <p:nvPr/>
          </p:nvSpPr>
          <p:spPr>
            <a:xfrm>
              <a:off x="4910657" y="3881158"/>
              <a:ext cx="266058" cy="153915"/>
            </a:xfrm>
            <a:custGeom>
              <a:rect b="b" l="l" r="r" t="t"/>
              <a:pathLst>
                <a:path extrusionOk="0" h="153915" w="266058">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29"/>
            <p:cNvSpPr/>
            <p:nvPr/>
          </p:nvSpPr>
          <p:spPr>
            <a:xfrm>
              <a:off x="5067303" y="3971836"/>
              <a:ext cx="266334" cy="153993"/>
            </a:xfrm>
            <a:custGeom>
              <a:rect b="b" l="l" r="r" t="t"/>
              <a:pathLst>
                <a:path extrusionOk="0" h="153993" w="266334">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29"/>
            <p:cNvSpPr/>
            <p:nvPr/>
          </p:nvSpPr>
          <p:spPr>
            <a:xfrm>
              <a:off x="5224035" y="4062514"/>
              <a:ext cx="266528" cy="154092"/>
            </a:xfrm>
            <a:custGeom>
              <a:rect b="b" l="l" r="r" t="t"/>
              <a:pathLst>
                <a:path extrusionOk="0" h="154092" w="266528">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29"/>
            <p:cNvSpPr/>
            <p:nvPr/>
          </p:nvSpPr>
          <p:spPr>
            <a:xfrm>
              <a:off x="5380534" y="4153137"/>
              <a:ext cx="266473" cy="154041"/>
            </a:xfrm>
            <a:custGeom>
              <a:rect b="b" l="l" r="r" t="t"/>
              <a:pathLst>
                <a:path extrusionOk="0" h="154041" w="266473">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29"/>
            <p:cNvSpPr/>
            <p:nvPr/>
          </p:nvSpPr>
          <p:spPr>
            <a:xfrm>
              <a:off x="5537405" y="4243783"/>
              <a:ext cx="341715" cy="197836"/>
            </a:xfrm>
            <a:custGeom>
              <a:rect b="b" l="l" r="r" t="t"/>
              <a:pathLst>
                <a:path extrusionOk="0" h="197836" w="341715">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29"/>
            <p:cNvSpPr/>
            <p:nvPr/>
          </p:nvSpPr>
          <p:spPr>
            <a:xfrm>
              <a:off x="3580766" y="3287750"/>
              <a:ext cx="266442" cy="153846"/>
            </a:xfrm>
            <a:custGeom>
              <a:rect b="b" l="l" r="r" t="t"/>
              <a:pathLst>
                <a:path extrusionOk="0" h="153846" w="266442">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29"/>
            <p:cNvSpPr/>
            <p:nvPr/>
          </p:nvSpPr>
          <p:spPr>
            <a:xfrm>
              <a:off x="3737968" y="3378809"/>
              <a:ext cx="266343" cy="153636"/>
            </a:xfrm>
            <a:custGeom>
              <a:rect b="b" l="l" r="r" t="t"/>
              <a:pathLst>
                <a:path extrusionOk="0" h="153636" w="266343">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29"/>
            <p:cNvSpPr/>
            <p:nvPr/>
          </p:nvSpPr>
          <p:spPr>
            <a:xfrm>
              <a:off x="3894706" y="3469202"/>
              <a:ext cx="266442" cy="153993"/>
            </a:xfrm>
            <a:custGeom>
              <a:rect b="b" l="l" r="r" t="t"/>
              <a:pathLst>
                <a:path extrusionOk="0" h="153993" w="266442">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29"/>
            <p:cNvSpPr/>
            <p:nvPr/>
          </p:nvSpPr>
          <p:spPr>
            <a:xfrm>
              <a:off x="4051822" y="3559729"/>
              <a:ext cx="266144" cy="154280"/>
            </a:xfrm>
            <a:custGeom>
              <a:rect b="b" l="l" r="r" t="t"/>
              <a:pathLst>
                <a:path extrusionOk="0" h="154280" w="266144">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29"/>
            <p:cNvSpPr/>
            <p:nvPr/>
          </p:nvSpPr>
          <p:spPr>
            <a:xfrm>
              <a:off x="4207595" y="3649708"/>
              <a:ext cx="266442" cy="154372"/>
            </a:xfrm>
            <a:custGeom>
              <a:rect b="b" l="l" r="r" t="t"/>
              <a:pathLst>
                <a:path extrusionOk="0" h="154372" w="266442">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29"/>
            <p:cNvSpPr/>
            <p:nvPr/>
          </p:nvSpPr>
          <p:spPr>
            <a:xfrm>
              <a:off x="4364526" y="3740759"/>
              <a:ext cx="266248" cy="154101"/>
            </a:xfrm>
            <a:custGeom>
              <a:rect b="b" l="l" r="r" t="t"/>
              <a:pathLst>
                <a:path extrusionOk="0" h="154101" w="266248">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29"/>
            <p:cNvSpPr/>
            <p:nvPr/>
          </p:nvSpPr>
          <p:spPr>
            <a:xfrm>
              <a:off x="4521449" y="3831731"/>
              <a:ext cx="266334" cy="153985"/>
            </a:xfrm>
            <a:custGeom>
              <a:rect b="b" l="l" r="r" t="t"/>
              <a:pathLst>
                <a:path extrusionOk="0" h="153985" w="266334">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29"/>
            <p:cNvSpPr/>
            <p:nvPr/>
          </p:nvSpPr>
          <p:spPr>
            <a:xfrm>
              <a:off x="4678466" y="3922592"/>
              <a:ext cx="266239" cy="153993"/>
            </a:xfrm>
            <a:custGeom>
              <a:rect b="b" l="l" r="r" t="t"/>
              <a:pathLst>
                <a:path extrusionOk="0" h="153993" w="266239">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29"/>
            <p:cNvSpPr/>
            <p:nvPr/>
          </p:nvSpPr>
          <p:spPr>
            <a:xfrm>
              <a:off x="4835195" y="4013365"/>
              <a:ext cx="266474" cy="153993"/>
            </a:xfrm>
            <a:custGeom>
              <a:rect b="b" l="l" r="r" t="t"/>
              <a:pathLst>
                <a:path extrusionOk="0" h="153993" w="266474">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29"/>
            <p:cNvSpPr/>
            <p:nvPr/>
          </p:nvSpPr>
          <p:spPr>
            <a:xfrm>
              <a:off x="4992397" y="4104213"/>
              <a:ext cx="266533" cy="154079"/>
            </a:xfrm>
            <a:custGeom>
              <a:rect b="b" l="l" r="r" t="t"/>
              <a:pathLst>
                <a:path extrusionOk="0" h="154079" w="266533">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29"/>
            <p:cNvSpPr/>
            <p:nvPr/>
          </p:nvSpPr>
          <p:spPr>
            <a:xfrm>
              <a:off x="5149329" y="4195292"/>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29"/>
            <p:cNvSpPr/>
            <p:nvPr/>
          </p:nvSpPr>
          <p:spPr>
            <a:xfrm>
              <a:off x="5306305" y="4285820"/>
              <a:ext cx="266280" cy="154040"/>
            </a:xfrm>
            <a:custGeom>
              <a:rect b="b" l="l" r="r" t="t"/>
              <a:pathLst>
                <a:path extrusionOk="0" h="154040" w="26628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29"/>
            <p:cNvSpPr/>
            <p:nvPr/>
          </p:nvSpPr>
          <p:spPr>
            <a:xfrm>
              <a:off x="3348561" y="3153075"/>
              <a:ext cx="342095" cy="197622"/>
            </a:xfrm>
            <a:custGeom>
              <a:rect b="b" l="l" r="r" t="t"/>
              <a:pathLst>
                <a:path extrusionOk="0" h="197622" w="342095">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29"/>
            <p:cNvSpPr/>
            <p:nvPr/>
          </p:nvSpPr>
          <p:spPr>
            <a:xfrm>
              <a:off x="5350264" y="4375807"/>
              <a:ext cx="378572" cy="242223"/>
            </a:xfrm>
            <a:custGeom>
              <a:rect b="b" l="l" r="r" t="t"/>
              <a:pathLst>
                <a:path extrusionOk="0" h="242223" w="378572">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29"/>
            <p:cNvSpPr/>
            <p:nvPr/>
          </p:nvSpPr>
          <p:spPr>
            <a:xfrm>
              <a:off x="2893378" y="3416909"/>
              <a:ext cx="266442" cy="154101"/>
            </a:xfrm>
            <a:custGeom>
              <a:rect b="b" l="l" r="r" t="t"/>
              <a:pathLst>
                <a:path extrusionOk="0" h="154101" w="266442">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29"/>
            <p:cNvSpPr/>
            <p:nvPr/>
          </p:nvSpPr>
          <p:spPr>
            <a:xfrm>
              <a:off x="3049635" y="3507492"/>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29"/>
            <p:cNvSpPr/>
            <p:nvPr/>
          </p:nvSpPr>
          <p:spPr>
            <a:xfrm>
              <a:off x="3205860" y="3597884"/>
              <a:ext cx="266188" cy="153922"/>
            </a:xfrm>
            <a:custGeom>
              <a:rect b="b" l="l" r="r" t="t"/>
              <a:pathLst>
                <a:path extrusionOk="0" h="153922" w="266188">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29"/>
            <p:cNvSpPr/>
            <p:nvPr/>
          </p:nvSpPr>
          <p:spPr>
            <a:xfrm>
              <a:off x="4536462" y="4367735"/>
              <a:ext cx="266437" cy="154256"/>
            </a:xfrm>
            <a:custGeom>
              <a:rect b="b" l="l" r="r" t="t"/>
              <a:pathLst>
                <a:path extrusionOk="0" h="154256" w="266437">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29"/>
            <p:cNvSpPr/>
            <p:nvPr/>
          </p:nvSpPr>
          <p:spPr>
            <a:xfrm>
              <a:off x="4692711" y="4458183"/>
              <a:ext cx="266636" cy="153993"/>
            </a:xfrm>
            <a:custGeom>
              <a:rect b="b" l="l" r="r" t="t"/>
              <a:pathLst>
                <a:path extrusionOk="0" h="153993" w="266636">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29"/>
            <p:cNvSpPr/>
            <p:nvPr/>
          </p:nvSpPr>
          <p:spPr>
            <a:xfrm>
              <a:off x="4849162" y="4548575"/>
              <a:ext cx="266442" cy="153993"/>
            </a:xfrm>
            <a:custGeom>
              <a:rect b="b" l="l" r="r" t="t"/>
              <a:pathLst>
                <a:path extrusionOk="0" h="153993" w="266442">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29"/>
            <p:cNvSpPr/>
            <p:nvPr/>
          </p:nvSpPr>
          <p:spPr>
            <a:xfrm>
              <a:off x="5005419" y="4638967"/>
              <a:ext cx="266537" cy="154092"/>
            </a:xfrm>
            <a:custGeom>
              <a:rect b="b" l="l" r="r" t="t"/>
              <a:pathLst>
                <a:path extrusionOk="0" h="154092" w="266537">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29"/>
            <p:cNvSpPr/>
            <p:nvPr/>
          </p:nvSpPr>
          <p:spPr>
            <a:xfrm>
              <a:off x="3362257" y="3688277"/>
              <a:ext cx="306733" cy="177321"/>
            </a:xfrm>
            <a:custGeom>
              <a:rect b="b" l="l" r="r" t="t"/>
              <a:pathLst>
                <a:path extrusionOk="0" h="177321" w="306733">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29"/>
            <p:cNvSpPr/>
            <p:nvPr/>
          </p:nvSpPr>
          <p:spPr>
            <a:xfrm>
              <a:off x="4339992" y="4254062"/>
              <a:ext cx="306655" cy="177321"/>
            </a:xfrm>
            <a:custGeom>
              <a:rect b="b" l="l" r="r" t="t"/>
              <a:pathLst>
                <a:path extrusionOk="0" h="177321" w="306655">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29"/>
            <p:cNvSpPr/>
            <p:nvPr/>
          </p:nvSpPr>
          <p:spPr>
            <a:xfrm>
              <a:off x="3558805" y="3802100"/>
              <a:ext cx="891371" cy="515693"/>
            </a:xfrm>
            <a:custGeom>
              <a:rect b="b" l="l" r="r" t="t"/>
              <a:pathLst>
                <a:path extrusionOk="0" h="515693" w="891371">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29"/>
            <p:cNvSpPr/>
            <p:nvPr/>
          </p:nvSpPr>
          <p:spPr>
            <a:xfrm>
              <a:off x="3471751" y="3400145"/>
              <a:ext cx="266623" cy="154042"/>
            </a:xfrm>
            <a:custGeom>
              <a:rect b="b" l="l" r="r" t="t"/>
              <a:pathLst>
                <a:path extrusionOk="0" h="154042" w="266623">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29"/>
            <p:cNvSpPr/>
            <p:nvPr/>
          </p:nvSpPr>
          <p:spPr>
            <a:xfrm>
              <a:off x="3628284" y="3490390"/>
              <a:ext cx="266442" cy="154037"/>
            </a:xfrm>
            <a:custGeom>
              <a:rect b="b" l="l" r="r" t="t"/>
              <a:pathLst>
                <a:path extrusionOk="0" h="154037" w="266442">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29"/>
            <p:cNvSpPr/>
            <p:nvPr/>
          </p:nvSpPr>
          <p:spPr>
            <a:xfrm>
              <a:off x="3784546" y="3581216"/>
              <a:ext cx="266667" cy="153993"/>
            </a:xfrm>
            <a:custGeom>
              <a:rect b="b" l="l" r="r" t="t"/>
              <a:pathLst>
                <a:path extrusionOk="0" h="153993" w="266667">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29"/>
            <p:cNvSpPr/>
            <p:nvPr/>
          </p:nvSpPr>
          <p:spPr>
            <a:xfrm>
              <a:off x="3941088" y="3671799"/>
              <a:ext cx="266351" cy="153784"/>
            </a:xfrm>
            <a:custGeom>
              <a:rect b="b" l="l" r="r" t="t"/>
              <a:pathLst>
                <a:path extrusionOk="0" h="153784" w="266351">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29"/>
            <p:cNvSpPr/>
            <p:nvPr/>
          </p:nvSpPr>
          <p:spPr>
            <a:xfrm>
              <a:off x="4097622" y="3762381"/>
              <a:ext cx="266636" cy="153993"/>
            </a:xfrm>
            <a:custGeom>
              <a:rect b="b" l="l" r="r" t="t"/>
              <a:pathLst>
                <a:path extrusionOk="0" h="153993" w="266636">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29"/>
            <p:cNvSpPr/>
            <p:nvPr/>
          </p:nvSpPr>
          <p:spPr>
            <a:xfrm>
              <a:off x="4254133" y="3852876"/>
              <a:ext cx="266854" cy="154172"/>
            </a:xfrm>
            <a:custGeom>
              <a:rect b="b" l="l" r="r" t="t"/>
              <a:pathLst>
                <a:path extrusionOk="0" h="154172" w="266854">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29"/>
            <p:cNvSpPr/>
            <p:nvPr/>
          </p:nvSpPr>
          <p:spPr>
            <a:xfrm>
              <a:off x="4410814" y="3943451"/>
              <a:ext cx="266442" cy="153993"/>
            </a:xfrm>
            <a:custGeom>
              <a:rect b="b" l="l" r="r" t="t"/>
              <a:pathLst>
                <a:path extrusionOk="0" h="153993" w="266442">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29"/>
            <p:cNvSpPr/>
            <p:nvPr/>
          </p:nvSpPr>
          <p:spPr>
            <a:xfrm>
              <a:off x="4567356" y="4034034"/>
              <a:ext cx="266239" cy="153993"/>
            </a:xfrm>
            <a:custGeom>
              <a:rect b="b" l="l" r="r" t="t"/>
              <a:pathLst>
                <a:path extrusionOk="0" h="153993" w="266239">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29"/>
            <p:cNvSpPr/>
            <p:nvPr/>
          </p:nvSpPr>
          <p:spPr>
            <a:xfrm>
              <a:off x="4723985" y="4124617"/>
              <a:ext cx="266248" cy="154017"/>
            </a:xfrm>
            <a:custGeom>
              <a:rect b="b" l="l" r="r" t="t"/>
              <a:pathLst>
                <a:path extrusionOk="0" h="154017" w="266248">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29"/>
            <p:cNvSpPr/>
            <p:nvPr/>
          </p:nvSpPr>
          <p:spPr>
            <a:xfrm>
              <a:off x="4880346" y="4215112"/>
              <a:ext cx="266334" cy="154040"/>
            </a:xfrm>
            <a:custGeom>
              <a:rect b="b" l="l" r="r" t="t"/>
              <a:pathLst>
                <a:path extrusionOk="0" h="154040" w="266334">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29"/>
            <p:cNvSpPr/>
            <p:nvPr/>
          </p:nvSpPr>
          <p:spPr>
            <a:xfrm>
              <a:off x="5036888" y="4305687"/>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29"/>
            <p:cNvSpPr/>
            <p:nvPr/>
          </p:nvSpPr>
          <p:spPr>
            <a:xfrm>
              <a:off x="5193145" y="4396270"/>
              <a:ext cx="266239" cy="154284"/>
            </a:xfrm>
            <a:custGeom>
              <a:rect b="b" l="l" r="r" t="t"/>
              <a:pathLst>
                <a:path extrusionOk="0" h="154284" w="266239">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29"/>
            <p:cNvSpPr/>
            <p:nvPr/>
          </p:nvSpPr>
          <p:spPr>
            <a:xfrm>
              <a:off x="3196776" y="3241078"/>
              <a:ext cx="384874" cy="222382"/>
            </a:xfrm>
            <a:custGeom>
              <a:rect b="b" l="l" r="r" t="t"/>
              <a:pathLst>
                <a:path extrusionOk="0" h="222382" w="384874">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29"/>
            <p:cNvSpPr/>
            <p:nvPr/>
          </p:nvSpPr>
          <p:spPr>
            <a:xfrm>
              <a:off x="3242171" y="3443016"/>
              <a:ext cx="266280" cy="153882"/>
            </a:xfrm>
            <a:custGeom>
              <a:rect b="b" l="l" r="r" t="t"/>
              <a:pathLst>
                <a:path extrusionOk="0" h="153882" w="26628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29"/>
            <p:cNvSpPr/>
            <p:nvPr/>
          </p:nvSpPr>
          <p:spPr>
            <a:xfrm>
              <a:off x="3398660" y="3533591"/>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29"/>
            <p:cNvSpPr/>
            <p:nvPr/>
          </p:nvSpPr>
          <p:spPr>
            <a:xfrm>
              <a:off x="3554723" y="3624118"/>
              <a:ext cx="266722" cy="153784"/>
            </a:xfrm>
            <a:custGeom>
              <a:rect b="b" l="l" r="r" t="t"/>
              <a:pathLst>
                <a:path extrusionOk="0" h="153784" w="266722">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29"/>
            <p:cNvSpPr/>
            <p:nvPr/>
          </p:nvSpPr>
          <p:spPr>
            <a:xfrm>
              <a:off x="3711455" y="3714661"/>
              <a:ext cx="266433" cy="153993"/>
            </a:xfrm>
            <a:custGeom>
              <a:rect b="b" l="l" r="r" t="t"/>
              <a:pathLst>
                <a:path extrusionOk="0" h="153993" w="266433">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29"/>
            <p:cNvSpPr/>
            <p:nvPr/>
          </p:nvSpPr>
          <p:spPr>
            <a:xfrm>
              <a:off x="3868572" y="3805244"/>
              <a:ext cx="266280" cy="154106"/>
            </a:xfrm>
            <a:custGeom>
              <a:rect b="b" l="l" r="r" t="t"/>
              <a:pathLst>
                <a:path extrusionOk="0" h="154106" w="26628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29"/>
            <p:cNvSpPr/>
            <p:nvPr/>
          </p:nvSpPr>
          <p:spPr>
            <a:xfrm>
              <a:off x="4024630" y="3895731"/>
              <a:ext cx="266248" cy="153993"/>
            </a:xfrm>
            <a:custGeom>
              <a:rect b="b" l="l" r="r" t="t"/>
              <a:pathLst>
                <a:path extrusionOk="0" h="153993" w="266248">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29"/>
            <p:cNvSpPr/>
            <p:nvPr/>
          </p:nvSpPr>
          <p:spPr>
            <a:xfrm>
              <a:off x="4181086" y="3986314"/>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29"/>
            <p:cNvSpPr/>
            <p:nvPr/>
          </p:nvSpPr>
          <p:spPr>
            <a:xfrm>
              <a:off x="4337714" y="4076809"/>
              <a:ext cx="266248" cy="154040"/>
            </a:xfrm>
            <a:custGeom>
              <a:rect b="b" l="l" r="r" t="t"/>
              <a:pathLst>
                <a:path extrusionOk="0" h="154040" w="266248">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29"/>
            <p:cNvSpPr/>
            <p:nvPr/>
          </p:nvSpPr>
          <p:spPr>
            <a:xfrm>
              <a:off x="4494075" y="4167384"/>
              <a:ext cx="266248" cy="153993"/>
            </a:xfrm>
            <a:custGeom>
              <a:rect b="b" l="l" r="r" t="t"/>
              <a:pathLst>
                <a:path extrusionOk="0" h="153993" w="266248">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29"/>
            <p:cNvSpPr/>
            <p:nvPr/>
          </p:nvSpPr>
          <p:spPr>
            <a:xfrm>
              <a:off x="4650609" y="4257915"/>
              <a:ext cx="266153" cy="154012"/>
            </a:xfrm>
            <a:custGeom>
              <a:rect b="b" l="l" r="r" t="t"/>
              <a:pathLst>
                <a:path extrusionOk="0" h="154012" w="266153">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29"/>
            <p:cNvSpPr/>
            <p:nvPr/>
          </p:nvSpPr>
          <p:spPr>
            <a:xfrm>
              <a:off x="4807065" y="4348454"/>
              <a:ext cx="266248" cy="153993"/>
            </a:xfrm>
            <a:custGeom>
              <a:rect b="b" l="l" r="r" t="t"/>
              <a:pathLst>
                <a:path extrusionOk="0" h="153993" w="266248">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29"/>
            <p:cNvSpPr/>
            <p:nvPr/>
          </p:nvSpPr>
          <p:spPr>
            <a:xfrm>
              <a:off x="4963756" y="4439037"/>
              <a:ext cx="459701" cy="266038"/>
            </a:xfrm>
            <a:custGeom>
              <a:rect b="b" l="l" r="r" t="t"/>
              <a:pathLst>
                <a:path extrusionOk="0" h="266038" w="459701">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29"/>
            <p:cNvSpPr/>
            <p:nvPr/>
          </p:nvSpPr>
          <p:spPr>
            <a:xfrm>
              <a:off x="3045263" y="3329192"/>
              <a:ext cx="306655" cy="177371"/>
            </a:xfrm>
            <a:custGeom>
              <a:rect b="b" l="l" r="r" t="t"/>
              <a:pathLst>
                <a:path extrusionOk="0" h="177371" w="306655">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29"/>
            <p:cNvSpPr/>
            <p:nvPr/>
          </p:nvSpPr>
          <p:spPr>
            <a:xfrm>
              <a:off x="3658039" y="3005282"/>
              <a:ext cx="2325529" cy="1345328"/>
            </a:xfrm>
            <a:custGeom>
              <a:rect b="b" l="l" r="r" t="t"/>
              <a:pathLst>
                <a:path extrusionOk="0" h="1345328" w="2325529">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29"/>
            <p:cNvSpPr/>
            <p:nvPr/>
          </p:nvSpPr>
          <p:spPr>
            <a:xfrm>
              <a:off x="2758377" y="3858961"/>
              <a:ext cx="1752611" cy="1013632"/>
            </a:xfrm>
            <a:custGeom>
              <a:rect b="b" l="l" r="r" t="t"/>
              <a:pathLst>
                <a:path extrusionOk="0" h="1013632" w="1752611">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29"/>
            <p:cNvSpPr/>
            <p:nvPr/>
          </p:nvSpPr>
          <p:spPr>
            <a:xfrm>
              <a:off x="2759571" y="3871207"/>
              <a:ext cx="1750478" cy="1001386"/>
            </a:xfrm>
            <a:custGeom>
              <a:rect b="b" l="l" r="r" t="t"/>
              <a:pathLst>
                <a:path extrusionOk="0" h="1001386" w="1750478">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29"/>
            <p:cNvSpPr/>
            <p:nvPr/>
          </p:nvSpPr>
          <p:spPr>
            <a:xfrm>
              <a:off x="3817633" y="2891711"/>
              <a:ext cx="2255273" cy="1359741"/>
            </a:xfrm>
            <a:custGeom>
              <a:rect b="b" l="l" r="r" t="t"/>
              <a:pathLst>
                <a:path extrusionOk="0" h="1359741" w="2255273">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29"/>
            <p:cNvSpPr/>
            <p:nvPr/>
          </p:nvSpPr>
          <p:spPr>
            <a:xfrm>
              <a:off x="3899944" y="2334804"/>
              <a:ext cx="319167" cy="507819"/>
            </a:xfrm>
            <a:custGeom>
              <a:rect b="b" l="l" r="r" t="t"/>
              <a:pathLst>
                <a:path extrusionOk="0" h="507819" w="319167">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29"/>
            <p:cNvSpPr/>
            <p:nvPr/>
          </p:nvSpPr>
          <p:spPr>
            <a:xfrm>
              <a:off x="3899468" y="1737396"/>
              <a:ext cx="318787" cy="562544"/>
            </a:xfrm>
            <a:custGeom>
              <a:rect b="b" l="l" r="r" t="t"/>
              <a:pathLst>
                <a:path extrusionOk="0" h="562544" w="318787">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29"/>
            <p:cNvSpPr/>
            <p:nvPr/>
          </p:nvSpPr>
          <p:spPr>
            <a:xfrm>
              <a:off x="3979213" y="1913870"/>
              <a:ext cx="161864" cy="209418"/>
            </a:xfrm>
            <a:custGeom>
              <a:rect b="b" l="l" r="r" t="t"/>
              <a:pathLst>
                <a:path extrusionOk="0" h="209418" w="161864">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29"/>
            <p:cNvSpPr/>
            <p:nvPr/>
          </p:nvSpPr>
          <p:spPr>
            <a:xfrm>
              <a:off x="4045651" y="1966906"/>
              <a:ext cx="50374" cy="107156"/>
            </a:xfrm>
            <a:custGeom>
              <a:rect b="b" l="l" r="r" t="t"/>
              <a:pathLst>
                <a:path extrusionOk="0" h="107156" w="50374">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29"/>
            <p:cNvSpPr/>
            <p:nvPr/>
          </p:nvSpPr>
          <p:spPr>
            <a:xfrm>
              <a:off x="3899183" y="1178204"/>
              <a:ext cx="318787" cy="538687"/>
            </a:xfrm>
            <a:custGeom>
              <a:rect b="b" l="l" r="r" t="t"/>
              <a:pathLst>
                <a:path extrusionOk="0" h="538687" w="318787">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29"/>
            <p:cNvSpPr/>
            <p:nvPr/>
          </p:nvSpPr>
          <p:spPr>
            <a:xfrm>
              <a:off x="3979213" y="1338206"/>
              <a:ext cx="159393" cy="203465"/>
            </a:xfrm>
            <a:custGeom>
              <a:rect b="b" l="l" r="r" t="t"/>
              <a:pathLst>
                <a:path extrusionOk="0" h="203465" w="159393">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29"/>
            <p:cNvSpPr/>
            <p:nvPr/>
          </p:nvSpPr>
          <p:spPr>
            <a:xfrm>
              <a:off x="3993280" y="2480040"/>
              <a:ext cx="134491" cy="224767"/>
            </a:xfrm>
            <a:custGeom>
              <a:rect b="b" l="l" r="r" t="t"/>
              <a:pathLst>
                <a:path extrusionOk="0" h="224767" w="134491">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29"/>
            <p:cNvSpPr/>
            <p:nvPr/>
          </p:nvSpPr>
          <p:spPr>
            <a:xfrm rot="-1801764">
              <a:off x="4024636" y="2501896"/>
              <a:ext cx="71791" cy="124475"/>
            </a:xfrm>
            <a:custGeom>
              <a:rect b="b" l="l" r="r" t="t"/>
              <a:pathLst>
                <a:path extrusionOk="0" h="124586" w="71855">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29"/>
            <p:cNvSpPr/>
            <p:nvPr/>
          </p:nvSpPr>
          <p:spPr>
            <a:xfrm>
              <a:off x="4492846" y="2048739"/>
              <a:ext cx="559351" cy="469824"/>
            </a:xfrm>
            <a:custGeom>
              <a:rect b="b" l="l" r="r" t="t"/>
              <a:pathLst>
                <a:path extrusionOk="0" h="469824" w="559351">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29"/>
            <p:cNvSpPr/>
            <p:nvPr/>
          </p:nvSpPr>
          <p:spPr>
            <a:xfrm>
              <a:off x="4353888" y="2645824"/>
              <a:ext cx="1638988" cy="1231605"/>
            </a:xfrm>
            <a:custGeom>
              <a:rect b="b" l="l" r="r" t="t"/>
              <a:pathLst>
                <a:path extrusionOk="0" h="1231605" w="1638988">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29"/>
            <p:cNvSpPr/>
            <p:nvPr/>
          </p:nvSpPr>
          <p:spPr>
            <a:xfrm>
              <a:off x="4353888" y="2645824"/>
              <a:ext cx="1638988" cy="746475"/>
            </a:xfrm>
            <a:custGeom>
              <a:rect b="b" l="l" r="r" t="t"/>
              <a:pathLst>
                <a:path extrusionOk="0" h="746475" w="1638988">
                  <a:moveTo>
                    <a:pt x="1638989" y="734496"/>
                  </a:moveTo>
                  <a:cubicBezTo>
                    <a:pt x="1638989" y="734496"/>
                    <a:pt x="1138757" y="844986"/>
                    <a:pt x="734332" y="394835"/>
                  </a:cubicBezTo>
                  <a:cubicBezTo>
                    <a:pt x="329908" y="-55317"/>
                    <a:pt x="0" y="2405"/>
                    <a:pt x="0" y="2405"/>
                  </a:cubicBezTo>
                </a:path>
              </a:pathLst>
            </a:custGeom>
            <a:noFill/>
            <a:ln cap="flat" cmpd="sng" w="10075">
              <a:solidFill>
                <a:srgbClr val="CCCED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29"/>
            <p:cNvSpPr/>
            <p:nvPr/>
          </p:nvSpPr>
          <p:spPr>
            <a:xfrm>
              <a:off x="4257005" y="773645"/>
              <a:ext cx="165344" cy="325643"/>
            </a:xfrm>
            <a:custGeom>
              <a:rect b="b" l="l" r="r" t="t"/>
              <a:pathLst>
                <a:path extrusionOk="0" h="325643" w="165344">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29"/>
            <p:cNvSpPr/>
            <p:nvPr/>
          </p:nvSpPr>
          <p:spPr>
            <a:xfrm>
              <a:off x="4272441" y="1538278"/>
              <a:ext cx="113451" cy="88273"/>
            </a:xfrm>
            <a:custGeom>
              <a:rect b="b" l="l" r="r" t="t"/>
              <a:pathLst>
                <a:path extrusionOk="0" h="88273" w="113451">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29"/>
            <p:cNvSpPr/>
            <p:nvPr/>
          </p:nvSpPr>
          <p:spPr>
            <a:xfrm>
              <a:off x="4272622" y="1567332"/>
              <a:ext cx="113035" cy="59179"/>
            </a:xfrm>
            <a:custGeom>
              <a:rect b="b" l="l" r="r" t="t"/>
              <a:pathLst>
                <a:path extrusionOk="0" h="59179" w="113035">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29"/>
            <p:cNvSpPr/>
            <p:nvPr/>
          </p:nvSpPr>
          <p:spPr>
            <a:xfrm>
              <a:off x="4135669" y="1458312"/>
              <a:ext cx="113522" cy="85076"/>
            </a:xfrm>
            <a:custGeom>
              <a:rect b="b" l="l" r="r" t="t"/>
              <a:pathLst>
                <a:path extrusionOk="0" h="85076" w="113522">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29"/>
            <p:cNvSpPr/>
            <p:nvPr/>
          </p:nvSpPr>
          <p:spPr>
            <a:xfrm>
              <a:off x="4135660" y="1485798"/>
              <a:ext cx="113035" cy="59179"/>
            </a:xfrm>
            <a:custGeom>
              <a:rect b="b" l="l" r="r" t="t"/>
              <a:pathLst>
                <a:path extrusionOk="0" h="59179" w="113035">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29"/>
            <p:cNvSpPr/>
            <p:nvPr/>
          </p:nvSpPr>
          <p:spPr>
            <a:xfrm>
              <a:off x="4163850" y="1066881"/>
              <a:ext cx="398264" cy="482949"/>
            </a:xfrm>
            <a:custGeom>
              <a:rect b="b" l="l" r="r" t="t"/>
              <a:pathLst>
                <a:path extrusionOk="0" h="482949" w="398264">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29"/>
            <p:cNvSpPr/>
            <p:nvPr/>
          </p:nvSpPr>
          <p:spPr>
            <a:xfrm>
              <a:off x="4403391" y="743705"/>
              <a:ext cx="125692" cy="122150"/>
            </a:xfrm>
            <a:custGeom>
              <a:rect b="b" l="l" r="r" t="t"/>
              <a:pathLst>
                <a:path extrusionOk="0" h="122150" w="125692">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29"/>
            <p:cNvSpPr/>
            <p:nvPr/>
          </p:nvSpPr>
          <p:spPr>
            <a:xfrm>
              <a:off x="4358991" y="760843"/>
              <a:ext cx="203859" cy="398340"/>
            </a:xfrm>
            <a:custGeom>
              <a:rect b="b" l="l" r="r" t="t"/>
              <a:pathLst>
                <a:path extrusionOk="0" h="398340" w="203859">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29"/>
            <p:cNvSpPr/>
            <p:nvPr/>
          </p:nvSpPr>
          <p:spPr>
            <a:xfrm>
              <a:off x="4398650" y="616917"/>
              <a:ext cx="135166" cy="164844"/>
            </a:xfrm>
            <a:custGeom>
              <a:rect b="b" l="l" r="r" t="t"/>
              <a:pathLst>
                <a:path extrusionOk="0" h="164844" w="135166">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29"/>
            <p:cNvSpPr/>
            <p:nvPr/>
          </p:nvSpPr>
          <p:spPr>
            <a:xfrm>
              <a:off x="4403852" y="602477"/>
              <a:ext cx="142520" cy="141227"/>
            </a:xfrm>
            <a:custGeom>
              <a:rect b="b" l="l" r="r" t="t"/>
              <a:pathLst>
                <a:path extrusionOk="0" h="141227" w="14252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29"/>
            <p:cNvSpPr/>
            <p:nvPr/>
          </p:nvSpPr>
          <p:spPr>
            <a:xfrm>
              <a:off x="4338015" y="761231"/>
              <a:ext cx="65677" cy="95630"/>
            </a:xfrm>
            <a:custGeom>
              <a:rect b="b" l="l" r="r" t="t"/>
              <a:pathLst>
                <a:path extrusionOk="0" h="95630" w="65677">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29"/>
            <p:cNvSpPr/>
            <p:nvPr/>
          </p:nvSpPr>
          <p:spPr>
            <a:xfrm>
              <a:off x="5408528" y="1603174"/>
              <a:ext cx="974325" cy="1973896"/>
            </a:xfrm>
            <a:custGeom>
              <a:rect b="b" l="l" r="r" t="t"/>
              <a:pathLst>
                <a:path extrusionOk="0" h="1973896" w="974325">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29"/>
            <p:cNvSpPr/>
            <p:nvPr/>
          </p:nvSpPr>
          <p:spPr>
            <a:xfrm>
              <a:off x="6324400" y="3534911"/>
              <a:ext cx="27183" cy="49530"/>
            </a:xfrm>
            <a:custGeom>
              <a:rect b="b" l="l" r="r" t="t"/>
              <a:pathLst>
                <a:path extrusionOk="0" h="49530" w="27183">
                  <a:moveTo>
                    <a:pt x="0" y="49530"/>
                  </a:moveTo>
                  <a:lnTo>
                    <a:pt x="27184" y="36100"/>
                  </a:lnTo>
                  <a:lnTo>
                    <a:pt x="8840" y="0"/>
                  </a:lnTo>
                  <a:lnTo>
                    <a:pt x="0" y="4953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29"/>
            <p:cNvSpPr/>
            <p:nvPr/>
          </p:nvSpPr>
          <p:spPr>
            <a:xfrm>
              <a:off x="5423355" y="1605432"/>
              <a:ext cx="45242" cy="39909"/>
            </a:xfrm>
            <a:custGeom>
              <a:rect b="b" l="l" r="r" t="t"/>
              <a:pathLst>
                <a:path extrusionOk="0" h="39909" w="45242">
                  <a:moveTo>
                    <a:pt x="0" y="12097"/>
                  </a:moveTo>
                  <a:cubicBezTo>
                    <a:pt x="7993" y="7334"/>
                    <a:pt x="16396" y="3286"/>
                    <a:pt x="25092" y="0"/>
                  </a:cubicBezTo>
                  <a:lnTo>
                    <a:pt x="45242" y="3991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29"/>
            <p:cNvSpPr/>
            <p:nvPr/>
          </p:nvSpPr>
          <p:spPr>
            <a:xfrm>
              <a:off x="5387713" y="1613611"/>
              <a:ext cx="974325" cy="1973876"/>
            </a:xfrm>
            <a:custGeom>
              <a:rect b="b" l="l" r="r" t="t"/>
              <a:pathLst>
                <a:path extrusionOk="0" h="1973876" w="974325">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29"/>
            <p:cNvSpPr/>
            <p:nvPr/>
          </p:nvSpPr>
          <p:spPr>
            <a:xfrm>
              <a:off x="5477912" y="174973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29"/>
            <p:cNvSpPr/>
            <p:nvPr/>
          </p:nvSpPr>
          <p:spPr>
            <a:xfrm>
              <a:off x="5649377" y="1848986"/>
              <a:ext cx="613432" cy="407098"/>
            </a:xfrm>
            <a:custGeom>
              <a:rect b="b" l="l" r="r" t="t"/>
              <a:pathLst>
                <a:path extrusionOk="0" h="407098" w="613432">
                  <a:moveTo>
                    <a:pt x="613433" y="407099"/>
                  </a:moveTo>
                  <a:lnTo>
                    <a:pt x="0" y="52102"/>
                  </a:lnTo>
                  <a:lnTo>
                    <a:pt x="0" y="0"/>
                  </a:lnTo>
                  <a:lnTo>
                    <a:pt x="613433" y="354902"/>
                  </a:lnTo>
                  <a:lnTo>
                    <a:pt x="613433" y="407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29"/>
            <p:cNvSpPr/>
            <p:nvPr/>
          </p:nvSpPr>
          <p:spPr>
            <a:xfrm>
              <a:off x="5477912" y="191680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29"/>
            <p:cNvSpPr/>
            <p:nvPr/>
          </p:nvSpPr>
          <p:spPr>
            <a:xfrm>
              <a:off x="5649377" y="2015959"/>
              <a:ext cx="405945" cy="287083"/>
            </a:xfrm>
            <a:custGeom>
              <a:rect b="b" l="l" r="r" t="t"/>
              <a:pathLst>
                <a:path extrusionOk="0" h="287083" w="405945">
                  <a:moveTo>
                    <a:pt x="405945" y="287084"/>
                  </a:moveTo>
                  <a:lnTo>
                    <a:pt x="0" y="52197"/>
                  </a:lnTo>
                  <a:lnTo>
                    <a:pt x="0" y="0"/>
                  </a:lnTo>
                  <a:lnTo>
                    <a:pt x="405945" y="234887"/>
                  </a:lnTo>
                  <a:lnTo>
                    <a:pt x="405945" y="287084"/>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29"/>
            <p:cNvSpPr/>
            <p:nvPr/>
          </p:nvSpPr>
          <p:spPr>
            <a:xfrm>
              <a:off x="5477912" y="2000338"/>
              <a:ext cx="144376" cy="135636"/>
            </a:xfrm>
            <a:custGeom>
              <a:rect b="b" l="l" r="r" t="t"/>
              <a:pathLst>
                <a:path extrusionOk="0" h="135636" w="144376">
                  <a:moveTo>
                    <a:pt x="144376" y="135636"/>
                  </a:moveTo>
                  <a:lnTo>
                    <a:pt x="0" y="52197"/>
                  </a:lnTo>
                  <a:lnTo>
                    <a:pt x="0" y="0"/>
                  </a:lnTo>
                  <a:lnTo>
                    <a:pt x="144376" y="83439"/>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29"/>
            <p:cNvSpPr/>
            <p:nvPr/>
          </p:nvSpPr>
          <p:spPr>
            <a:xfrm>
              <a:off x="5649377" y="2099494"/>
              <a:ext cx="505174" cy="344519"/>
            </a:xfrm>
            <a:custGeom>
              <a:rect b="b" l="l" r="r" t="t"/>
              <a:pathLst>
                <a:path extrusionOk="0" h="344519" w="505174">
                  <a:moveTo>
                    <a:pt x="505174" y="344519"/>
                  </a:moveTo>
                  <a:lnTo>
                    <a:pt x="0" y="52197"/>
                  </a:lnTo>
                  <a:lnTo>
                    <a:pt x="0" y="0"/>
                  </a:lnTo>
                  <a:lnTo>
                    <a:pt x="505174" y="292322"/>
                  </a:lnTo>
                  <a:lnTo>
                    <a:pt x="505174" y="344519"/>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29"/>
            <p:cNvSpPr/>
            <p:nvPr/>
          </p:nvSpPr>
          <p:spPr>
            <a:xfrm>
              <a:off x="5477912" y="208377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29"/>
            <p:cNvSpPr/>
            <p:nvPr/>
          </p:nvSpPr>
          <p:spPr>
            <a:xfrm>
              <a:off x="5649377" y="2183028"/>
              <a:ext cx="351863" cy="255746"/>
            </a:xfrm>
            <a:custGeom>
              <a:rect b="b" l="l" r="r" t="t"/>
              <a:pathLst>
                <a:path extrusionOk="0" h="255746" w="351863">
                  <a:moveTo>
                    <a:pt x="351864" y="255746"/>
                  </a:moveTo>
                  <a:lnTo>
                    <a:pt x="0" y="52197"/>
                  </a:lnTo>
                  <a:lnTo>
                    <a:pt x="0" y="0"/>
                  </a:lnTo>
                  <a:lnTo>
                    <a:pt x="351864" y="203549"/>
                  </a:lnTo>
                  <a:lnTo>
                    <a:pt x="351864" y="25574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29"/>
            <p:cNvSpPr/>
            <p:nvPr/>
          </p:nvSpPr>
          <p:spPr>
            <a:xfrm>
              <a:off x="5477912" y="1833270"/>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29"/>
            <p:cNvSpPr/>
            <p:nvPr/>
          </p:nvSpPr>
          <p:spPr>
            <a:xfrm>
              <a:off x="5649377" y="1932425"/>
              <a:ext cx="306716" cy="229742"/>
            </a:xfrm>
            <a:custGeom>
              <a:rect b="b" l="l" r="r" t="t"/>
              <a:pathLst>
                <a:path extrusionOk="0" h="229742" w="306716">
                  <a:moveTo>
                    <a:pt x="306716" y="229743"/>
                  </a:moveTo>
                  <a:lnTo>
                    <a:pt x="0" y="52197"/>
                  </a:lnTo>
                  <a:lnTo>
                    <a:pt x="0" y="0"/>
                  </a:lnTo>
                  <a:lnTo>
                    <a:pt x="306716" y="177451"/>
                  </a:lnTo>
                  <a:lnTo>
                    <a:pt x="306716" y="229743"/>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29"/>
            <p:cNvSpPr/>
            <p:nvPr/>
          </p:nvSpPr>
          <p:spPr>
            <a:xfrm>
              <a:off x="5477912" y="216731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29"/>
            <p:cNvSpPr/>
            <p:nvPr/>
          </p:nvSpPr>
          <p:spPr>
            <a:xfrm>
              <a:off x="5649377" y="2266467"/>
              <a:ext cx="180399" cy="156591"/>
            </a:xfrm>
            <a:custGeom>
              <a:rect b="b" l="l" r="r" t="t"/>
              <a:pathLst>
                <a:path extrusionOk="0" h="156591" w="180399">
                  <a:moveTo>
                    <a:pt x="180399" y="156591"/>
                  </a:moveTo>
                  <a:lnTo>
                    <a:pt x="0" y="52197"/>
                  </a:lnTo>
                  <a:lnTo>
                    <a:pt x="0" y="0"/>
                  </a:lnTo>
                  <a:lnTo>
                    <a:pt x="180399" y="104394"/>
                  </a:lnTo>
                  <a:lnTo>
                    <a:pt x="180399" y="1565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29"/>
            <p:cNvSpPr/>
            <p:nvPr/>
          </p:nvSpPr>
          <p:spPr>
            <a:xfrm>
              <a:off x="5477912" y="2334380"/>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29"/>
            <p:cNvSpPr/>
            <p:nvPr/>
          </p:nvSpPr>
          <p:spPr>
            <a:xfrm>
              <a:off x="5649377" y="2433536"/>
              <a:ext cx="568380" cy="381000"/>
            </a:xfrm>
            <a:custGeom>
              <a:rect b="b" l="l" r="r" t="t"/>
              <a:pathLst>
                <a:path extrusionOk="0" h="381000" w="568380">
                  <a:moveTo>
                    <a:pt x="568380" y="381000"/>
                  </a:moveTo>
                  <a:lnTo>
                    <a:pt x="0" y="52197"/>
                  </a:lnTo>
                  <a:lnTo>
                    <a:pt x="0" y="0"/>
                  </a:lnTo>
                  <a:lnTo>
                    <a:pt x="568380" y="328803"/>
                  </a:lnTo>
                  <a:lnTo>
                    <a:pt x="568380" y="38100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29"/>
            <p:cNvSpPr/>
            <p:nvPr/>
          </p:nvSpPr>
          <p:spPr>
            <a:xfrm>
              <a:off x="5477912" y="241781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29"/>
            <p:cNvSpPr/>
            <p:nvPr/>
          </p:nvSpPr>
          <p:spPr>
            <a:xfrm>
              <a:off x="5649377" y="2517070"/>
              <a:ext cx="171369" cy="151352"/>
            </a:xfrm>
            <a:custGeom>
              <a:rect b="b" l="l" r="r" t="t"/>
              <a:pathLst>
                <a:path extrusionOk="0" h="151352" w="171369">
                  <a:moveTo>
                    <a:pt x="171370" y="151352"/>
                  </a:moveTo>
                  <a:lnTo>
                    <a:pt x="0" y="52197"/>
                  </a:lnTo>
                  <a:lnTo>
                    <a:pt x="0" y="0"/>
                  </a:lnTo>
                  <a:lnTo>
                    <a:pt x="171370" y="99155"/>
                  </a:lnTo>
                  <a:lnTo>
                    <a:pt x="171370" y="151352"/>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29"/>
            <p:cNvSpPr/>
            <p:nvPr/>
          </p:nvSpPr>
          <p:spPr>
            <a:xfrm>
              <a:off x="5477912" y="250135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29"/>
            <p:cNvSpPr/>
            <p:nvPr/>
          </p:nvSpPr>
          <p:spPr>
            <a:xfrm>
              <a:off x="5649377" y="2600604"/>
              <a:ext cx="505174" cy="344424"/>
            </a:xfrm>
            <a:custGeom>
              <a:rect b="b" l="l" r="r" t="t"/>
              <a:pathLst>
                <a:path extrusionOk="0" h="344424" w="505174">
                  <a:moveTo>
                    <a:pt x="505174" y="344424"/>
                  </a:moveTo>
                  <a:lnTo>
                    <a:pt x="0" y="52102"/>
                  </a:lnTo>
                  <a:lnTo>
                    <a:pt x="0" y="0"/>
                  </a:lnTo>
                  <a:lnTo>
                    <a:pt x="505174" y="292227"/>
                  </a:lnTo>
                  <a:lnTo>
                    <a:pt x="505174" y="344424"/>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29"/>
            <p:cNvSpPr/>
            <p:nvPr/>
          </p:nvSpPr>
          <p:spPr>
            <a:xfrm>
              <a:off x="5477912" y="225084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29"/>
            <p:cNvSpPr/>
            <p:nvPr/>
          </p:nvSpPr>
          <p:spPr>
            <a:xfrm>
              <a:off x="5649377" y="2350001"/>
              <a:ext cx="478085" cy="328898"/>
            </a:xfrm>
            <a:custGeom>
              <a:rect b="b" l="l" r="r" t="t"/>
              <a:pathLst>
                <a:path extrusionOk="0" h="328898" w="478085">
                  <a:moveTo>
                    <a:pt x="478086" y="328898"/>
                  </a:moveTo>
                  <a:lnTo>
                    <a:pt x="0" y="52197"/>
                  </a:lnTo>
                  <a:lnTo>
                    <a:pt x="0" y="0"/>
                  </a:lnTo>
                  <a:lnTo>
                    <a:pt x="478086" y="276701"/>
                  </a:lnTo>
                  <a:lnTo>
                    <a:pt x="478086" y="328898"/>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29"/>
            <p:cNvSpPr/>
            <p:nvPr/>
          </p:nvSpPr>
          <p:spPr>
            <a:xfrm>
              <a:off x="5477912" y="258488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29"/>
            <p:cNvSpPr/>
            <p:nvPr/>
          </p:nvSpPr>
          <p:spPr>
            <a:xfrm>
              <a:off x="5649377" y="2684043"/>
              <a:ext cx="63110" cy="88773"/>
            </a:xfrm>
            <a:custGeom>
              <a:rect b="b" l="l" r="r" t="t"/>
              <a:pathLst>
                <a:path extrusionOk="0" h="88773" w="63110">
                  <a:moveTo>
                    <a:pt x="63111" y="88773"/>
                  </a:moveTo>
                  <a:lnTo>
                    <a:pt x="0" y="52197"/>
                  </a:lnTo>
                  <a:lnTo>
                    <a:pt x="0" y="0"/>
                  </a:lnTo>
                  <a:lnTo>
                    <a:pt x="63111" y="36576"/>
                  </a:lnTo>
                  <a:lnTo>
                    <a:pt x="63111" y="887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29"/>
            <p:cNvSpPr/>
            <p:nvPr/>
          </p:nvSpPr>
          <p:spPr>
            <a:xfrm>
              <a:off x="5477912" y="2751956"/>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29"/>
            <p:cNvSpPr/>
            <p:nvPr/>
          </p:nvSpPr>
          <p:spPr>
            <a:xfrm>
              <a:off x="5649377" y="2851112"/>
              <a:ext cx="117287" cy="120014"/>
            </a:xfrm>
            <a:custGeom>
              <a:rect b="b" l="l" r="r" t="t"/>
              <a:pathLst>
                <a:path extrusionOk="0" h="120014" w="117287">
                  <a:moveTo>
                    <a:pt x="117288" y="120015"/>
                  </a:moveTo>
                  <a:lnTo>
                    <a:pt x="0" y="52197"/>
                  </a:lnTo>
                  <a:lnTo>
                    <a:pt x="0" y="0"/>
                  </a:lnTo>
                  <a:lnTo>
                    <a:pt x="117288" y="67818"/>
                  </a:lnTo>
                  <a:lnTo>
                    <a:pt x="117288" y="120015"/>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29"/>
            <p:cNvSpPr/>
            <p:nvPr/>
          </p:nvSpPr>
          <p:spPr>
            <a:xfrm>
              <a:off x="5477912" y="2835395"/>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29"/>
            <p:cNvSpPr/>
            <p:nvPr/>
          </p:nvSpPr>
          <p:spPr>
            <a:xfrm>
              <a:off x="5649377" y="2934646"/>
              <a:ext cx="306716" cy="229647"/>
            </a:xfrm>
            <a:custGeom>
              <a:rect b="b" l="l" r="r" t="t"/>
              <a:pathLst>
                <a:path extrusionOk="0" h="229647" w="306716">
                  <a:moveTo>
                    <a:pt x="306716" y="229648"/>
                  </a:moveTo>
                  <a:lnTo>
                    <a:pt x="0" y="52197"/>
                  </a:lnTo>
                  <a:lnTo>
                    <a:pt x="0" y="0"/>
                  </a:lnTo>
                  <a:lnTo>
                    <a:pt x="306716" y="177451"/>
                  </a:lnTo>
                  <a:lnTo>
                    <a:pt x="306716" y="229648"/>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29"/>
            <p:cNvSpPr/>
            <p:nvPr/>
          </p:nvSpPr>
          <p:spPr>
            <a:xfrm>
              <a:off x="5477912" y="291892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29"/>
            <p:cNvSpPr/>
            <p:nvPr/>
          </p:nvSpPr>
          <p:spPr>
            <a:xfrm>
              <a:off x="5649377" y="3018085"/>
              <a:ext cx="487115" cy="334137"/>
            </a:xfrm>
            <a:custGeom>
              <a:rect b="b" l="l" r="r" t="t"/>
              <a:pathLst>
                <a:path extrusionOk="0" h="334137" w="487115">
                  <a:moveTo>
                    <a:pt x="487115" y="334137"/>
                  </a:moveTo>
                  <a:lnTo>
                    <a:pt x="0" y="52197"/>
                  </a:lnTo>
                  <a:lnTo>
                    <a:pt x="0" y="0"/>
                  </a:lnTo>
                  <a:lnTo>
                    <a:pt x="487115" y="281940"/>
                  </a:lnTo>
                  <a:lnTo>
                    <a:pt x="487115" y="334137"/>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29"/>
            <p:cNvSpPr/>
            <p:nvPr/>
          </p:nvSpPr>
          <p:spPr>
            <a:xfrm>
              <a:off x="5477912" y="266842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29"/>
            <p:cNvSpPr/>
            <p:nvPr/>
          </p:nvSpPr>
          <p:spPr>
            <a:xfrm>
              <a:off x="5649377" y="2767577"/>
              <a:ext cx="613432" cy="407193"/>
            </a:xfrm>
            <a:custGeom>
              <a:rect b="b" l="l" r="r" t="t"/>
              <a:pathLst>
                <a:path extrusionOk="0" h="407193" w="613432">
                  <a:moveTo>
                    <a:pt x="613433" y="407194"/>
                  </a:moveTo>
                  <a:lnTo>
                    <a:pt x="0" y="52197"/>
                  </a:lnTo>
                  <a:lnTo>
                    <a:pt x="0" y="0"/>
                  </a:lnTo>
                  <a:lnTo>
                    <a:pt x="613433" y="354902"/>
                  </a:lnTo>
                  <a:lnTo>
                    <a:pt x="613433" y="407194"/>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29"/>
            <p:cNvSpPr/>
            <p:nvPr/>
          </p:nvSpPr>
          <p:spPr>
            <a:xfrm>
              <a:off x="1926580" y="1674106"/>
              <a:ext cx="1230952" cy="1017480"/>
            </a:xfrm>
            <a:custGeom>
              <a:rect b="b" l="l" r="r" t="t"/>
              <a:pathLst>
                <a:path extrusionOk="0" h="1017480" w="1230952">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29"/>
            <p:cNvSpPr/>
            <p:nvPr/>
          </p:nvSpPr>
          <p:spPr>
            <a:xfrm>
              <a:off x="3112195" y="1676584"/>
              <a:ext cx="59119" cy="52197"/>
            </a:xfrm>
            <a:custGeom>
              <a:rect b="b" l="l" r="r" t="t"/>
              <a:pathLst>
                <a:path extrusionOk="0" h="52197" w="59119">
                  <a:moveTo>
                    <a:pt x="18249" y="0"/>
                  </a:moveTo>
                  <a:lnTo>
                    <a:pt x="59119" y="16574"/>
                  </a:lnTo>
                  <a:lnTo>
                    <a:pt x="24522" y="52197"/>
                  </a:lnTo>
                  <a:lnTo>
                    <a:pt x="0" y="12859"/>
                  </a:lnTo>
                  <a:lnTo>
                    <a:pt x="18249"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29"/>
            <p:cNvSpPr/>
            <p:nvPr/>
          </p:nvSpPr>
          <p:spPr>
            <a:xfrm>
              <a:off x="2269509" y="2593746"/>
              <a:ext cx="43151" cy="44767"/>
            </a:xfrm>
            <a:custGeom>
              <a:rect b="b" l="l" r="r" t="t"/>
              <a:pathLst>
                <a:path extrusionOk="0" h="44767" w="43151">
                  <a:moveTo>
                    <a:pt x="0" y="27432"/>
                  </a:moveTo>
                  <a:lnTo>
                    <a:pt x="43056" y="44767"/>
                  </a:lnTo>
                  <a:lnTo>
                    <a:pt x="43151" y="7620"/>
                  </a:lnTo>
                  <a:lnTo>
                    <a:pt x="5038" y="0"/>
                  </a:lnTo>
                  <a:lnTo>
                    <a:pt x="0" y="2743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29"/>
            <p:cNvSpPr/>
            <p:nvPr/>
          </p:nvSpPr>
          <p:spPr>
            <a:xfrm>
              <a:off x="1950116" y="2650325"/>
              <a:ext cx="58584" cy="57547"/>
            </a:xfrm>
            <a:custGeom>
              <a:rect b="b" l="l" r="r" t="t"/>
              <a:pathLst>
                <a:path extrusionOk="0" h="57547" w="58584">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29"/>
            <p:cNvSpPr/>
            <p:nvPr/>
          </p:nvSpPr>
          <p:spPr>
            <a:xfrm>
              <a:off x="1969256" y="1691533"/>
              <a:ext cx="1231332" cy="1017436"/>
            </a:xfrm>
            <a:custGeom>
              <a:rect b="b" l="l" r="r" t="t"/>
              <a:pathLst>
                <a:path extrusionOk="0" h="1017436" w="1231332">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29"/>
            <p:cNvSpPr/>
            <p:nvPr/>
          </p:nvSpPr>
          <p:spPr>
            <a:xfrm>
              <a:off x="2066299" y="1805171"/>
              <a:ext cx="1037246" cy="669226"/>
            </a:xfrm>
            <a:custGeom>
              <a:rect b="b" l="l" r="r" t="t"/>
              <a:pathLst>
                <a:path extrusionOk="0" h="669226" w="1037246">
                  <a:moveTo>
                    <a:pt x="1037247" y="69152"/>
                  </a:moveTo>
                  <a:lnTo>
                    <a:pt x="0" y="669227"/>
                  </a:lnTo>
                  <a:lnTo>
                    <a:pt x="0" y="600170"/>
                  </a:lnTo>
                  <a:lnTo>
                    <a:pt x="1037247" y="0"/>
                  </a:lnTo>
                  <a:lnTo>
                    <a:pt x="1037247" y="69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29"/>
            <p:cNvSpPr/>
            <p:nvPr/>
          </p:nvSpPr>
          <p:spPr>
            <a:xfrm>
              <a:off x="2066299" y="2133308"/>
              <a:ext cx="679110" cy="462057"/>
            </a:xfrm>
            <a:custGeom>
              <a:rect b="b" l="l" r="r" t="t"/>
              <a:pathLst>
                <a:path extrusionOk="0" h="462057" w="679110">
                  <a:moveTo>
                    <a:pt x="679110" y="69151"/>
                  </a:moveTo>
                  <a:lnTo>
                    <a:pt x="0" y="462058"/>
                  </a:lnTo>
                  <a:lnTo>
                    <a:pt x="0" y="392906"/>
                  </a:lnTo>
                  <a:lnTo>
                    <a:pt x="679110" y="0"/>
                  </a:lnTo>
                  <a:lnTo>
                    <a:pt x="679110" y="69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75" name="Google Shape;1275;p29"/>
            <p:cNvGrpSpPr/>
            <p:nvPr/>
          </p:nvGrpSpPr>
          <p:grpSpPr>
            <a:xfrm>
              <a:off x="4146745" y="1006881"/>
              <a:ext cx="330894" cy="250785"/>
              <a:chOff x="6621095" y="1452181"/>
              <a:chExt cx="330894" cy="250785"/>
            </a:xfrm>
          </p:grpSpPr>
          <p:sp>
            <p:nvSpPr>
              <p:cNvPr id="1276" name="Google Shape;1276;p2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2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2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2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2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81" name="Google Shape;1281;p29"/>
            <p:cNvSpPr/>
            <p:nvPr/>
          </p:nvSpPr>
          <p:spPr>
            <a:xfrm>
              <a:off x="4444588" y="826743"/>
              <a:ext cx="153590" cy="431871"/>
            </a:xfrm>
            <a:custGeom>
              <a:rect b="b" l="l" r="r" t="t"/>
              <a:pathLst>
                <a:path extrusionOk="0" h="431871" w="15359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29"/>
            <p:cNvSpPr/>
            <p:nvPr/>
          </p:nvSpPr>
          <p:spPr>
            <a:xfrm>
              <a:off x="4515562" y="822838"/>
              <a:ext cx="88583" cy="120566"/>
            </a:xfrm>
            <a:custGeom>
              <a:rect b="b" l="l" r="r" t="t"/>
              <a:pathLst>
                <a:path extrusionOk="0" h="120566" w="88583">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286" name="Shape 1286"/>
        <p:cNvGrpSpPr/>
        <p:nvPr/>
      </p:nvGrpSpPr>
      <p:grpSpPr>
        <a:xfrm>
          <a:off x="0" y="0"/>
          <a:ext cx="0" cy="0"/>
          <a:chOff x="0" y="0"/>
          <a:chExt cx="0" cy="0"/>
        </a:xfrm>
      </p:grpSpPr>
      <p:sp>
        <p:nvSpPr>
          <p:cNvPr id="1287" name="Google Shape;1287;p30"/>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288" name="Google Shape;1288;p30"/>
          <p:cNvPicPr preferRelativeResize="0"/>
          <p:nvPr/>
        </p:nvPicPr>
        <p:blipFill rotWithShape="1">
          <a:blip r:embed="rId3">
            <a:alphaModFix/>
          </a:blip>
          <a:srcRect b="0" l="0" r="0" t="0"/>
          <a:stretch/>
        </p:blipFill>
        <p:spPr>
          <a:xfrm>
            <a:off x="200028" y="2966477"/>
            <a:ext cx="746669" cy="1929039"/>
          </a:xfrm>
          <a:prstGeom prst="rect">
            <a:avLst/>
          </a:prstGeom>
          <a:noFill/>
          <a:ln>
            <a:noFill/>
          </a:ln>
        </p:spPr>
      </p:pic>
      <p:pic>
        <p:nvPicPr>
          <p:cNvPr id="1289" name="Google Shape;1289;p30"/>
          <p:cNvPicPr preferRelativeResize="0"/>
          <p:nvPr/>
        </p:nvPicPr>
        <p:blipFill>
          <a:blip r:embed="rId4">
            <a:alphaModFix/>
          </a:blip>
          <a:stretch>
            <a:fillRect/>
          </a:stretch>
        </p:blipFill>
        <p:spPr>
          <a:xfrm>
            <a:off x="1594097" y="159600"/>
            <a:ext cx="5235271" cy="48243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3"/>
          <p:cNvSpPr txBox="1"/>
          <p:nvPr>
            <p:ph type="ctrTitle"/>
          </p:nvPr>
        </p:nvSpPr>
        <p:spPr>
          <a:xfrm>
            <a:off x="1025925" y="628875"/>
            <a:ext cx="4676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Overview</a:t>
            </a:r>
            <a:endParaRPr/>
          </a:p>
        </p:txBody>
      </p:sp>
      <p:sp>
        <p:nvSpPr>
          <p:cNvPr id="313" name="Google Shape;313;p13"/>
          <p:cNvSpPr txBox="1"/>
          <p:nvPr>
            <p:ph idx="1" type="subTitle"/>
          </p:nvPr>
        </p:nvSpPr>
        <p:spPr>
          <a:xfrm>
            <a:off x="908100" y="2006397"/>
            <a:ext cx="4676700" cy="15621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sz="1800"/>
              <a:t>Reason Topic was selected</a:t>
            </a:r>
            <a:r>
              <a:rPr lang="en" sz="1800"/>
              <a:t> -- address a public health issue</a:t>
            </a:r>
            <a:endParaRPr sz="1800"/>
          </a:p>
          <a:p>
            <a:pPr indent="-330200" lvl="0" marL="457200" rtl="0" algn="l">
              <a:spcBef>
                <a:spcPts val="0"/>
              </a:spcBef>
              <a:spcAft>
                <a:spcPts val="0"/>
              </a:spcAft>
              <a:buSzPts val="1600"/>
              <a:buChar char="●"/>
            </a:pPr>
            <a:r>
              <a:rPr lang="en" sz="1800"/>
              <a:t>Datasources</a:t>
            </a:r>
            <a:endParaRPr sz="1800"/>
          </a:p>
          <a:p>
            <a:pPr indent="-330200" lvl="0" marL="457200" rtl="0" algn="l">
              <a:spcBef>
                <a:spcPts val="0"/>
              </a:spcBef>
              <a:spcAft>
                <a:spcPts val="0"/>
              </a:spcAft>
              <a:buSzPts val="1600"/>
              <a:buChar char="●"/>
            </a:pPr>
            <a:r>
              <a:rPr lang="en" sz="1800"/>
              <a:t>Questions we hope to answer</a:t>
            </a:r>
            <a:endParaRPr sz="1800"/>
          </a:p>
          <a:p>
            <a:pPr indent="-330200" lvl="0" marL="457200" rtl="0" algn="l">
              <a:spcBef>
                <a:spcPts val="0"/>
              </a:spcBef>
              <a:spcAft>
                <a:spcPts val="0"/>
              </a:spcAft>
              <a:buSzPts val="1600"/>
              <a:buChar char="●"/>
            </a:pPr>
            <a:r>
              <a:rPr lang="en" sz="1800"/>
              <a:t>Results</a:t>
            </a:r>
            <a:endParaRPr sz="1800"/>
          </a:p>
        </p:txBody>
      </p:sp>
      <p:sp>
        <p:nvSpPr>
          <p:cNvPr id="314" name="Google Shape;314;p1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solidFill>
                <a:schemeClr val="lt1"/>
              </a:solidFill>
              <a:latin typeface="Barlow"/>
              <a:ea typeface="Barlow"/>
              <a:cs typeface="Barlow"/>
              <a:sym typeface="Barlow"/>
            </a:endParaRPr>
          </a:p>
        </p:txBody>
      </p:sp>
      <p:grpSp>
        <p:nvGrpSpPr>
          <p:cNvPr id="315" name="Google Shape;315;p13"/>
          <p:cNvGrpSpPr/>
          <p:nvPr/>
        </p:nvGrpSpPr>
        <p:grpSpPr>
          <a:xfrm>
            <a:off x="5358407" y="1023653"/>
            <a:ext cx="3540014" cy="3764639"/>
            <a:chOff x="2244025" y="145922"/>
            <a:chExt cx="4382832" cy="4762352"/>
          </a:xfrm>
        </p:grpSpPr>
        <p:grpSp>
          <p:nvGrpSpPr>
            <p:cNvPr id="316" name="Google Shape;316;p13"/>
            <p:cNvGrpSpPr/>
            <p:nvPr/>
          </p:nvGrpSpPr>
          <p:grpSpPr>
            <a:xfrm>
              <a:off x="4124355" y="330300"/>
              <a:ext cx="2502502" cy="3373185"/>
              <a:chOff x="5785580" y="1232275"/>
              <a:chExt cx="2502502" cy="3373185"/>
            </a:xfrm>
          </p:grpSpPr>
          <p:sp>
            <p:nvSpPr>
              <p:cNvPr id="317" name="Google Shape;317;p13"/>
              <p:cNvSpPr/>
              <p:nvPr/>
            </p:nvSpPr>
            <p:spPr>
              <a:xfrm>
                <a:off x="6314607" y="3851433"/>
                <a:ext cx="944490" cy="545783"/>
              </a:xfrm>
              <a:custGeom>
                <a:rect b="b" l="l" r="r" t="t"/>
                <a:pathLst>
                  <a:path extrusionOk="0" h="545783" w="94449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13"/>
              <p:cNvSpPr/>
              <p:nvPr/>
            </p:nvSpPr>
            <p:spPr>
              <a:xfrm>
                <a:off x="6357717" y="3826573"/>
                <a:ext cx="944624" cy="545413"/>
              </a:xfrm>
              <a:custGeom>
                <a:rect b="b" l="l" r="r" t="t"/>
                <a:pathLst>
                  <a:path extrusionOk="0" h="545413" w="944624">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13"/>
              <p:cNvSpPr/>
              <p:nvPr/>
            </p:nvSpPr>
            <p:spPr>
              <a:xfrm>
                <a:off x="7274623" y="4156138"/>
                <a:ext cx="27813" cy="18192"/>
              </a:xfrm>
              <a:custGeom>
                <a:rect b="b" l="l" r="r" t="t"/>
                <a:pathLst>
                  <a:path extrusionOk="0" h="18192" w="27813">
                    <a:moveTo>
                      <a:pt x="27813" y="18193"/>
                    </a:moveTo>
                    <a:lnTo>
                      <a:pt x="27813" y="0"/>
                    </a:lnTo>
                    <a:lnTo>
                      <a:pt x="0" y="16002"/>
                    </a:lnTo>
                    <a:lnTo>
                      <a:pt x="27813" y="1819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13"/>
              <p:cNvSpPr/>
              <p:nvPr/>
            </p:nvSpPr>
            <p:spPr>
              <a:xfrm>
                <a:off x="6357747" y="4031456"/>
                <a:ext cx="28575" cy="18478"/>
              </a:xfrm>
              <a:custGeom>
                <a:rect b="b" l="l" r="r" t="t"/>
                <a:pathLst>
                  <a:path extrusionOk="0" h="18478" w="28575">
                    <a:moveTo>
                      <a:pt x="0" y="18479"/>
                    </a:moveTo>
                    <a:lnTo>
                      <a:pt x="0" y="0"/>
                    </a:lnTo>
                    <a:lnTo>
                      <a:pt x="28575" y="11811"/>
                    </a:lnTo>
                    <a:lnTo>
                      <a:pt x="0" y="1847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13"/>
              <p:cNvSpPr/>
              <p:nvPr/>
            </p:nvSpPr>
            <p:spPr>
              <a:xfrm>
                <a:off x="6357717" y="3808380"/>
                <a:ext cx="944624" cy="545381"/>
              </a:xfrm>
              <a:custGeom>
                <a:rect b="b" l="l" r="r" t="t"/>
                <a:pathLst>
                  <a:path extrusionOk="0" h="545381" w="944624">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13"/>
              <p:cNvSpPr/>
              <p:nvPr/>
            </p:nvSpPr>
            <p:spPr>
              <a:xfrm>
                <a:off x="6627114" y="3561873"/>
                <a:ext cx="675322" cy="594264"/>
              </a:xfrm>
              <a:custGeom>
                <a:rect b="b" l="l" r="r" t="t"/>
                <a:pathLst>
                  <a:path extrusionOk="0" h="594264" w="675322">
                    <a:moveTo>
                      <a:pt x="74581" y="247269"/>
                    </a:moveTo>
                    <a:lnTo>
                      <a:pt x="0" y="0"/>
                    </a:lnTo>
                    <a:lnTo>
                      <a:pt x="608933" y="349186"/>
                    </a:lnTo>
                    <a:lnTo>
                      <a:pt x="675322" y="594265"/>
                    </a:lnTo>
                    <a:lnTo>
                      <a:pt x="74581" y="24726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13"/>
              <p:cNvSpPr/>
              <p:nvPr/>
            </p:nvSpPr>
            <p:spPr>
              <a:xfrm>
                <a:off x="7276147" y="4135183"/>
                <a:ext cx="26289" cy="31146"/>
              </a:xfrm>
              <a:custGeom>
                <a:rect b="b" l="l" r="r" t="t"/>
                <a:pathLst>
                  <a:path extrusionOk="0" h="31146" w="26289">
                    <a:moveTo>
                      <a:pt x="8572" y="31147"/>
                    </a:moveTo>
                    <a:lnTo>
                      <a:pt x="26289" y="20955"/>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13"/>
              <p:cNvSpPr/>
              <p:nvPr/>
            </p:nvSpPr>
            <p:spPr>
              <a:xfrm>
                <a:off x="6607968" y="3571113"/>
                <a:ext cx="676751" cy="595217"/>
              </a:xfrm>
              <a:custGeom>
                <a:rect b="b" l="l" r="r" t="t"/>
                <a:pathLst>
                  <a:path extrusionOk="0" h="595217" w="676751">
                    <a:moveTo>
                      <a:pt x="74486" y="247364"/>
                    </a:moveTo>
                    <a:lnTo>
                      <a:pt x="0" y="0"/>
                    </a:lnTo>
                    <a:lnTo>
                      <a:pt x="608933" y="349282"/>
                    </a:lnTo>
                    <a:lnTo>
                      <a:pt x="676751" y="595217"/>
                    </a:lnTo>
                    <a:lnTo>
                      <a:pt x="74486" y="24736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3"/>
              <p:cNvSpPr/>
              <p:nvPr/>
            </p:nvSpPr>
            <p:spPr>
              <a:xfrm>
                <a:off x="5811392" y="1232275"/>
                <a:ext cx="2476690" cy="3358041"/>
              </a:xfrm>
              <a:custGeom>
                <a:rect b="b" l="l" r="r" t="t"/>
                <a:pathLst>
                  <a:path extrusionOk="0" h="3358041" w="247669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3"/>
              <p:cNvSpPr/>
              <p:nvPr/>
            </p:nvSpPr>
            <p:spPr>
              <a:xfrm>
                <a:off x="8240363" y="4509420"/>
                <a:ext cx="26098" cy="92487"/>
              </a:xfrm>
              <a:custGeom>
                <a:rect b="b" l="l" r="r" t="t"/>
                <a:pathLst>
                  <a:path extrusionOk="0" h="92487" w="26098">
                    <a:moveTo>
                      <a:pt x="0" y="92488"/>
                    </a:moveTo>
                    <a:lnTo>
                      <a:pt x="26098" y="77438"/>
                    </a:lnTo>
                    <a:lnTo>
                      <a:pt x="14859" y="0"/>
                    </a:lnTo>
                    <a:lnTo>
                      <a:pt x="0" y="9248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3"/>
              <p:cNvSpPr/>
              <p:nvPr/>
            </p:nvSpPr>
            <p:spPr>
              <a:xfrm>
                <a:off x="5807106" y="1235868"/>
                <a:ext cx="62674" cy="27245"/>
              </a:xfrm>
              <a:custGeom>
                <a:rect b="b" l="l" r="r" t="t"/>
                <a:pathLst>
                  <a:path extrusionOk="0" h="27245" w="62674">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3"/>
              <p:cNvSpPr/>
              <p:nvPr/>
            </p:nvSpPr>
            <p:spPr>
              <a:xfrm>
                <a:off x="5789771" y="1244753"/>
                <a:ext cx="2476690" cy="3358040"/>
              </a:xfrm>
              <a:custGeom>
                <a:rect b="b" l="l" r="r" t="t"/>
                <a:pathLst>
                  <a:path extrusionOk="0" h="3358040" w="247669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3"/>
              <p:cNvSpPr/>
              <p:nvPr/>
            </p:nvSpPr>
            <p:spPr>
              <a:xfrm>
                <a:off x="5785580" y="1247175"/>
                <a:ext cx="2476785" cy="3358285"/>
              </a:xfrm>
              <a:custGeom>
                <a:rect b="b" l="l" r="r" t="t"/>
                <a:pathLst>
                  <a:path extrusionOk="0" h="3358285" w="2476785">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3"/>
              <p:cNvSpPr/>
              <p:nvPr/>
            </p:nvSpPr>
            <p:spPr>
              <a:xfrm>
                <a:off x="5815488" y="1286421"/>
                <a:ext cx="2415539" cy="3200710"/>
              </a:xfrm>
              <a:custGeom>
                <a:rect b="b" l="l" r="r" t="t"/>
                <a:pathLst>
                  <a:path extrusionOk="0" h="3200710" w="2415539">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13"/>
              <p:cNvSpPr/>
              <p:nvPr/>
            </p:nvSpPr>
            <p:spPr>
              <a:xfrm>
                <a:off x="5915882" y="1476290"/>
                <a:ext cx="2188940" cy="1460906"/>
              </a:xfrm>
              <a:custGeom>
                <a:rect b="b" l="l" r="r" t="t"/>
                <a:pathLst>
                  <a:path extrusionOk="0" h="1460906" w="218894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3"/>
              <p:cNvSpPr/>
              <p:nvPr/>
            </p:nvSpPr>
            <p:spPr>
              <a:xfrm rot="-1801764">
                <a:off x="5975652" y="1564561"/>
                <a:ext cx="76512" cy="132469"/>
              </a:xfrm>
              <a:custGeom>
                <a:rect b="b" l="l" r="r" t="t"/>
                <a:pathLst>
                  <a:path extrusionOk="0" h="132587" w="7658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3"/>
              <p:cNvSpPr/>
              <p:nvPr/>
            </p:nvSpPr>
            <p:spPr>
              <a:xfrm>
                <a:off x="6935438" y="2145169"/>
                <a:ext cx="197262" cy="149154"/>
              </a:xfrm>
              <a:custGeom>
                <a:rect b="b" l="l" r="r" t="t"/>
                <a:pathLst>
                  <a:path extrusionOk="0" h="149154" w="197262">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3"/>
              <p:cNvSpPr/>
              <p:nvPr/>
            </p:nvSpPr>
            <p:spPr>
              <a:xfrm>
                <a:off x="7235094" y="2318577"/>
                <a:ext cx="197262" cy="148968"/>
              </a:xfrm>
              <a:custGeom>
                <a:rect b="b" l="l" r="r" t="t"/>
                <a:pathLst>
                  <a:path extrusionOk="0" h="148968" w="197262">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3"/>
              <p:cNvSpPr/>
              <p:nvPr/>
            </p:nvSpPr>
            <p:spPr>
              <a:xfrm>
                <a:off x="7529798" y="2488369"/>
                <a:ext cx="197358" cy="149033"/>
              </a:xfrm>
              <a:custGeom>
                <a:rect b="b" l="l" r="r" t="t"/>
                <a:pathLst>
                  <a:path extrusionOk="0" h="149033" w="197358">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13"/>
              <p:cNvSpPr/>
              <p:nvPr/>
            </p:nvSpPr>
            <p:spPr>
              <a:xfrm>
                <a:off x="7829454" y="2661668"/>
                <a:ext cx="197358" cy="148943"/>
              </a:xfrm>
              <a:custGeom>
                <a:rect b="b" l="l" r="r" t="t"/>
                <a:pathLst>
                  <a:path extrusionOk="0" h="148943" w="197358">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3"/>
              <p:cNvSpPr/>
              <p:nvPr/>
            </p:nvSpPr>
            <p:spPr>
              <a:xfrm>
                <a:off x="7391400" y="2634856"/>
                <a:ext cx="551783" cy="685887"/>
              </a:xfrm>
              <a:custGeom>
                <a:rect b="b" l="l" r="r" t="t"/>
                <a:pathLst>
                  <a:path extrusionOk="0" h="685887" w="551783">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13"/>
              <p:cNvSpPr/>
              <p:nvPr/>
            </p:nvSpPr>
            <p:spPr>
              <a:xfrm>
                <a:off x="5981604" y="2604685"/>
                <a:ext cx="1286351" cy="820016"/>
              </a:xfrm>
              <a:custGeom>
                <a:rect b="b" l="l" r="r" t="t"/>
                <a:pathLst>
                  <a:path extrusionOk="0" h="820016" w="1286351">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13"/>
              <p:cNvSpPr/>
              <p:nvPr/>
            </p:nvSpPr>
            <p:spPr>
              <a:xfrm>
                <a:off x="5985319" y="2767047"/>
                <a:ext cx="1158430" cy="718178"/>
              </a:xfrm>
              <a:custGeom>
                <a:rect b="b" l="l" r="r" t="t"/>
                <a:pathLst>
                  <a:path extrusionOk="0" h="718178" w="115843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13"/>
              <p:cNvSpPr/>
              <p:nvPr/>
            </p:nvSpPr>
            <p:spPr>
              <a:xfrm>
                <a:off x="5985319" y="2872624"/>
                <a:ext cx="1158430" cy="718059"/>
              </a:xfrm>
              <a:custGeom>
                <a:rect b="b" l="l" r="r" t="t"/>
                <a:pathLst>
                  <a:path extrusionOk="0" h="718059" w="115843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13"/>
              <p:cNvSpPr/>
              <p:nvPr/>
            </p:nvSpPr>
            <p:spPr>
              <a:xfrm>
                <a:off x="5985319" y="2978121"/>
                <a:ext cx="868489" cy="550694"/>
              </a:xfrm>
              <a:custGeom>
                <a:rect b="b" l="l" r="r" t="t"/>
                <a:pathLst>
                  <a:path extrusionOk="0" h="550694" w="868489">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13"/>
              <p:cNvSpPr/>
              <p:nvPr/>
            </p:nvSpPr>
            <p:spPr>
              <a:xfrm>
                <a:off x="7391018" y="3086134"/>
                <a:ext cx="551783" cy="368151"/>
              </a:xfrm>
              <a:custGeom>
                <a:rect b="b" l="l" r="r" t="t"/>
                <a:pathLst>
                  <a:path extrusionOk="0" h="368151"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13"/>
              <p:cNvSpPr/>
              <p:nvPr/>
            </p:nvSpPr>
            <p:spPr>
              <a:xfrm>
                <a:off x="7391018" y="3191616"/>
                <a:ext cx="551783" cy="368230"/>
              </a:xfrm>
              <a:custGeom>
                <a:rect b="b" l="l" r="r" t="t"/>
                <a:pathLst>
                  <a:path extrusionOk="0" h="368230" w="551783">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13"/>
              <p:cNvSpPr/>
              <p:nvPr/>
            </p:nvSpPr>
            <p:spPr>
              <a:xfrm>
                <a:off x="7391018" y="3297399"/>
                <a:ext cx="413670" cy="288153"/>
              </a:xfrm>
              <a:custGeom>
                <a:rect b="b" l="l" r="r" t="t"/>
                <a:pathLst>
                  <a:path extrusionOk="0" h="288153" w="41367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13"/>
              <p:cNvSpPr/>
              <p:nvPr/>
            </p:nvSpPr>
            <p:spPr>
              <a:xfrm>
                <a:off x="7391400" y="3447774"/>
                <a:ext cx="551783" cy="685927"/>
              </a:xfrm>
              <a:custGeom>
                <a:rect b="b" l="l" r="r" t="t"/>
                <a:pathLst>
                  <a:path extrusionOk="0" h="685927" w="551783">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13"/>
              <p:cNvSpPr/>
              <p:nvPr/>
            </p:nvSpPr>
            <p:spPr>
              <a:xfrm>
                <a:off x="7391018" y="3899093"/>
                <a:ext cx="551783" cy="368152"/>
              </a:xfrm>
              <a:custGeom>
                <a:rect b="b" l="l" r="r" t="t"/>
                <a:pathLst>
                  <a:path extrusionOk="0" h="368152"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13"/>
              <p:cNvSpPr/>
              <p:nvPr/>
            </p:nvSpPr>
            <p:spPr>
              <a:xfrm>
                <a:off x="7462456" y="2876264"/>
                <a:ext cx="257937" cy="241458"/>
              </a:xfrm>
              <a:custGeom>
                <a:rect b="b" l="l" r="r" t="t"/>
                <a:pathLst>
                  <a:path extrusionOk="0" h="241458" w="257937">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13"/>
              <p:cNvSpPr/>
              <p:nvPr/>
            </p:nvSpPr>
            <p:spPr>
              <a:xfrm rot="-1801764">
                <a:off x="7788337" y="2912905"/>
                <a:ext cx="68709" cy="119146"/>
              </a:xfrm>
              <a:custGeom>
                <a:rect b="b" l="l" r="r" t="t"/>
                <a:pathLst>
                  <a:path extrusionOk="0" h="119252" w="6877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13"/>
              <p:cNvSpPr/>
              <p:nvPr/>
            </p:nvSpPr>
            <p:spPr>
              <a:xfrm>
                <a:off x="7466171" y="3701224"/>
                <a:ext cx="257936" cy="241363"/>
              </a:xfrm>
              <a:custGeom>
                <a:rect b="b" l="l" r="r" t="t"/>
                <a:pathLst>
                  <a:path extrusionOk="0" h="241363" w="257936">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13"/>
              <p:cNvSpPr/>
              <p:nvPr/>
            </p:nvSpPr>
            <p:spPr>
              <a:xfrm rot="-1790023">
                <a:off x="7807389" y="3748630"/>
                <a:ext cx="69009" cy="119667"/>
              </a:xfrm>
              <a:custGeom>
                <a:rect b="b" l="l" r="r" t="t"/>
                <a:pathLst>
                  <a:path extrusionOk="0" h="119663" w="69007">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13"/>
              <p:cNvSpPr/>
              <p:nvPr/>
            </p:nvSpPr>
            <p:spPr>
              <a:xfrm>
                <a:off x="5996654" y="1854288"/>
                <a:ext cx="1266348" cy="1335535"/>
              </a:xfrm>
              <a:custGeom>
                <a:rect b="b" l="l" r="r" t="t"/>
                <a:pathLst>
                  <a:path extrusionOk="0" h="1335535" w="1266348">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13"/>
              <p:cNvSpPr/>
              <p:nvPr/>
            </p:nvSpPr>
            <p:spPr>
              <a:xfrm>
                <a:off x="6187916" y="2312479"/>
                <a:ext cx="441007" cy="412813"/>
              </a:xfrm>
              <a:custGeom>
                <a:rect b="b" l="l" r="r" t="t"/>
                <a:pathLst>
                  <a:path extrusionOk="0" h="412813" w="441007">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13"/>
              <p:cNvSpPr/>
              <p:nvPr/>
            </p:nvSpPr>
            <p:spPr>
              <a:xfrm rot="-1801764">
                <a:off x="6969573" y="2537060"/>
                <a:ext cx="117623" cy="203653"/>
              </a:xfrm>
              <a:custGeom>
                <a:rect b="b" l="l" r="r" t="t"/>
                <a:pathLst>
                  <a:path extrusionOk="0" h="203834" w="117728">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4" name="Google Shape;354;p13"/>
            <p:cNvSpPr/>
            <p:nvPr/>
          </p:nvSpPr>
          <p:spPr>
            <a:xfrm>
              <a:off x="4124355" y="1157329"/>
              <a:ext cx="276891" cy="1108478"/>
            </a:xfrm>
            <a:custGeom>
              <a:rect b="b" l="l" r="r" t="t"/>
              <a:pathLst>
                <a:path extrusionOk="0" h="1108478" w="276891">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13"/>
            <p:cNvSpPr/>
            <p:nvPr/>
          </p:nvSpPr>
          <p:spPr>
            <a:xfrm>
              <a:off x="3407027" y="665933"/>
              <a:ext cx="814853" cy="1408939"/>
            </a:xfrm>
            <a:custGeom>
              <a:rect b="b" l="l" r="r" t="t"/>
              <a:pathLst>
                <a:path extrusionOk="0" h="1408939" w="814853">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13"/>
            <p:cNvSpPr/>
            <p:nvPr/>
          </p:nvSpPr>
          <p:spPr>
            <a:xfrm>
              <a:off x="3387120" y="682740"/>
              <a:ext cx="804386" cy="1393465"/>
            </a:xfrm>
            <a:custGeom>
              <a:rect b="b" l="l" r="r" t="t"/>
              <a:pathLst>
                <a:path extrusionOk="0" h="1393465" w="804386">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13"/>
            <p:cNvSpPr/>
            <p:nvPr/>
          </p:nvSpPr>
          <p:spPr>
            <a:xfrm>
              <a:off x="3499610" y="847672"/>
              <a:ext cx="17240" cy="769048"/>
            </a:xfrm>
            <a:custGeom>
              <a:rect b="b" l="l" r="r" t="t"/>
              <a:pathLst>
                <a:path extrusionOk="0" h="769048" w="17240">
                  <a:moveTo>
                    <a:pt x="0" y="759047"/>
                  </a:moveTo>
                  <a:lnTo>
                    <a:pt x="17240" y="769048"/>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13"/>
            <p:cNvSpPr/>
            <p:nvPr/>
          </p:nvSpPr>
          <p:spPr>
            <a:xfrm>
              <a:off x="3477988" y="1035502"/>
              <a:ext cx="60483" cy="177021"/>
            </a:xfrm>
            <a:custGeom>
              <a:rect b="b" l="l" r="r" t="t"/>
              <a:pathLst>
                <a:path extrusionOk="0" h="177021" w="60483">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13"/>
            <p:cNvSpPr/>
            <p:nvPr/>
          </p:nvSpPr>
          <p:spPr>
            <a:xfrm>
              <a:off x="3684776" y="951970"/>
              <a:ext cx="17335" cy="768953"/>
            </a:xfrm>
            <a:custGeom>
              <a:rect b="b" l="l" r="r" t="t"/>
              <a:pathLst>
                <a:path extrusionOk="0" h="768953" w="17335">
                  <a:moveTo>
                    <a:pt x="0" y="758952"/>
                  </a:moveTo>
                  <a:lnTo>
                    <a:pt x="17336" y="768953"/>
                  </a:lnTo>
                  <a:lnTo>
                    <a:pt x="17336" y="10001"/>
                  </a:lnTo>
                  <a:lnTo>
                    <a:pt x="0" y="0"/>
                  </a:lnTo>
                  <a:lnTo>
                    <a:pt x="0" y="75895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13"/>
            <p:cNvSpPr/>
            <p:nvPr/>
          </p:nvSpPr>
          <p:spPr>
            <a:xfrm>
              <a:off x="3663154" y="1389355"/>
              <a:ext cx="60579" cy="177060"/>
            </a:xfrm>
            <a:custGeom>
              <a:rect b="b" l="l" r="r" t="t"/>
              <a:pathLst>
                <a:path extrusionOk="0" h="177060" w="60579">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13"/>
            <p:cNvSpPr/>
            <p:nvPr/>
          </p:nvSpPr>
          <p:spPr>
            <a:xfrm>
              <a:off x="3870037" y="1058841"/>
              <a:ext cx="17335" cy="769048"/>
            </a:xfrm>
            <a:custGeom>
              <a:rect b="b" l="l" r="r" t="t"/>
              <a:pathLst>
                <a:path extrusionOk="0" h="769048" w="17335">
                  <a:moveTo>
                    <a:pt x="0" y="759047"/>
                  </a:moveTo>
                  <a:lnTo>
                    <a:pt x="17335" y="769049"/>
                  </a:lnTo>
                  <a:lnTo>
                    <a:pt x="17335"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13"/>
            <p:cNvSpPr/>
            <p:nvPr/>
          </p:nvSpPr>
          <p:spPr>
            <a:xfrm>
              <a:off x="3848416" y="1146769"/>
              <a:ext cx="60579" cy="177060"/>
            </a:xfrm>
            <a:custGeom>
              <a:rect b="b" l="l" r="r" t="t"/>
              <a:pathLst>
                <a:path extrusionOk="0" h="177060" w="60579">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13"/>
            <p:cNvSpPr/>
            <p:nvPr/>
          </p:nvSpPr>
          <p:spPr>
            <a:xfrm>
              <a:off x="4055299" y="1165807"/>
              <a:ext cx="17240" cy="768953"/>
            </a:xfrm>
            <a:custGeom>
              <a:rect b="b" l="l" r="r" t="t"/>
              <a:pathLst>
                <a:path extrusionOk="0" h="768953" w="17240">
                  <a:moveTo>
                    <a:pt x="0" y="759047"/>
                  </a:moveTo>
                  <a:lnTo>
                    <a:pt x="17240" y="768953"/>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13"/>
            <p:cNvSpPr/>
            <p:nvPr/>
          </p:nvSpPr>
          <p:spPr>
            <a:xfrm>
              <a:off x="4033677" y="1453459"/>
              <a:ext cx="60483" cy="177021"/>
            </a:xfrm>
            <a:custGeom>
              <a:rect b="b" l="l" r="r" t="t"/>
              <a:pathLst>
                <a:path extrusionOk="0" h="177021" w="60483">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5" name="Google Shape;365;p13"/>
            <p:cNvGrpSpPr/>
            <p:nvPr/>
          </p:nvGrpSpPr>
          <p:grpSpPr>
            <a:xfrm>
              <a:off x="3457891" y="2611797"/>
              <a:ext cx="595122" cy="410622"/>
              <a:chOff x="5119116" y="3513772"/>
              <a:chExt cx="595122" cy="410622"/>
            </a:xfrm>
          </p:grpSpPr>
          <p:sp>
            <p:nvSpPr>
              <p:cNvPr id="366" name="Google Shape;366;p13"/>
              <p:cNvSpPr/>
              <p:nvPr/>
            </p:nvSpPr>
            <p:spPr>
              <a:xfrm>
                <a:off x="5119116" y="361864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3"/>
              <p:cNvSpPr/>
              <p:nvPr/>
            </p:nvSpPr>
            <p:spPr>
              <a:xfrm>
                <a:off x="5184648" y="357930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3"/>
              <p:cNvSpPr/>
              <p:nvPr/>
            </p:nvSpPr>
            <p:spPr>
              <a:xfrm>
                <a:off x="5184743" y="3664839"/>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3"/>
              <p:cNvSpPr/>
              <p:nvPr/>
            </p:nvSpPr>
            <p:spPr>
              <a:xfrm>
                <a:off x="5674423" y="3666648"/>
                <a:ext cx="39814" cy="93916"/>
              </a:xfrm>
              <a:custGeom>
                <a:rect b="b" l="l" r="r" t="t"/>
                <a:pathLst>
                  <a:path extrusionOk="0" h="93916" w="39814">
                    <a:moveTo>
                      <a:pt x="39814" y="0"/>
                    </a:moveTo>
                    <a:lnTo>
                      <a:pt x="39814" y="65532"/>
                    </a:lnTo>
                    <a:lnTo>
                      <a:pt x="13049" y="93916"/>
                    </a:lnTo>
                    <a:lnTo>
                      <a:pt x="0" y="18955"/>
                    </a:lnTo>
                    <a:lnTo>
                      <a:pt x="39814"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3"/>
              <p:cNvSpPr/>
              <p:nvPr/>
            </p:nvSpPr>
            <p:spPr>
              <a:xfrm>
                <a:off x="5184648" y="3513772"/>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3"/>
              <p:cNvSpPr/>
              <p:nvPr/>
            </p:nvSpPr>
            <p:spPr>
              <a:xfrm>
                <a:off x="5260027" y="3555420"/>
                <a:ext cx="379097" cy="218860"/>
              </a:xfrm>
              <a:custGeom>
                <a:rect b="b" l="l" r="r" t="t"/>
                <a:pathLst>
                  <a:path extrusionOk="0" h="218860" w="379097">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3"/>
              <p:cNvSpPr/>
              <p:nvPr/>
            </p:nvSpPr>
            <p:spPr>
              <a:xfrm>
                <a:off x="5260371" y="3568469"/>
                <a:ext cx="378428" cy="205811"/>
              </a:xfrm>
              <a:custGeom>
                <a:rect b="b" l="l" r="r" t="t"/>
                <a:pathLst>
                  <a:path extrusionOk="0" h="205811" w="378428">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3"/>
              <p:cNvSpPr/>
              <p:nvPr/>
            </p:nvSpPr>
            <p:spPr>
              <a:xfrm>
                <a:off x="5357145" y="3618071"/>
                <a:ext cx="176643" cy="110490"/>
              </a:xfrm>
              <a:custGeom>
                <a:rect b="b" l="l" r="r" t="t"/>
                <a:pathLst>
                  <a:path extrusionOk="0" h="110490" w="176643">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3"/>
              <p:cNvSpPr/>
              <p:nvPr/>
            </p:nvSpPr>
            <p:spPr>
              <a:xfrm>
                <a:off x="5430297" y="3699986"/>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3"/>
              <p:cNvSpPr/>
              <p:nvPr/>
            </p:nvSpPr>
            <p:spPr>
              <a:xfrm>
                <a:off x="5506497" y="3706463"/>
                <a:ext cx="25145" cy="11810"/>
              </a:xfrm>
              <a:custGeom>
                <a:rect b="b" l="l" r="r" t="t"/>
                <a:pathLst>
                  <a:path extrusionOk="0" h="11810" w="25145">
                    <a:moveTo>
                      <a:pt x="25146" y="10287"/>
                    </a:moveTo>
                    <a:lnTo>
                      <a:pt x="25146" y="0"/>
                    </a:lnTo>
                    <a:lnTo>
                      <a:pt x="0" y="2000"/>
                    </a:lnTo>
                    <a:lnTo>
                      <a:pt x="14478"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3"/>
              <p:cNvSpPr/>
              <p:nvPr/>
            </p:nvSpPr>
            <p:spPr>
              <a:xfrm>
                <a:off x="5514975" y="366874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3"/>
              <p:cNvSpPr/>
              <p:nvPr/>
            </p:nvSpPr>
            <p:spPr>
              <a:xfrm>
                <a:off x="5455729" y="3672554"/>
                <a:ext cx="28384" cy="19811"/>
              </a:xfrm>
              <a:custGeom>
                <a:rect b="b" l="l" r="r" t="t"/>
                <a:pathLst>
                  <a:path extrusionOk="0" h="19811" w="28384">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3"/>
              <p:cNvSpPr/>
              <p:nvPr/>
            </p:nvSpPr>
            <p:spPr>
              <a:xfrm>
                <a:off x="5397817" y="3639502"/>
                <a:ext cx="35337" cy="23336"/>
              </a:xfrm>
              <a:custGeom>
                <a:rect b="b" l="l" r="r" t="t"/>
                <a:pathLst>
                  <a:path extrusionOk="0" h="23336" w="35337">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3"/>
              <p:cNvSpPr/>
              <p:nvPr/>
            </p:nvSpPr>
            <p:spPr>
              <a:xfrm>
                <a:off x="5430297" y="3620928"/>
                <a:ext cx="16383" cy="14668"/>
              </a:xfrm>
              <a:custGeom>
                <a:rect b="b" l="l" r="r" t="t"/>
                <a:pathLst>
                  <a:path extrusionOk="0" h="14668" w="16383">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3"/>
              <p:cNvSpPr/>
              <p:nvPr/>
            </p:nvSpPr>
            <p:spPr>
              <a:xfrm>
                <a:off x="5357050" y="361788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3"/>
              <p:cNvSpPr/>
              <p:nvPr/>
            </p:nvSpPr>
            <p:spPr>
              <a:xfrm>
                <a:off x="5357621" y="3652361"/>
                <a:ext cx="18002" cy="18097"/>
              </a:xfrm>
              <a:custGeom>
                <a:rect b="b" l="l" r="r" t="t"/>
                <a:pathLst>
                  <a:path extrusionOk="0" h="18097" w="18002">
                    <a:moveTo>
                      <a:pt x="0" y="10668"/>
                    </a:moveTo>
                    <a:lnTo>
                      <a:pt x="0" y="0"/>
                    </a:lnTo>
                    <a:lnTo>
                      <a:pt x="18002" y="0"/>
                    </a:lnTo>
                    <a:lnTo>
                      <a:pt x="13621"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13"/>
              <p:cNvSpPr/>
              <p:nvPr/>
            </p:nvSpPr>
            <p:spPr>
              <a:xfrm>
                <a:off x="5357145" y="3607879"/>
                <a:ext cx="176643" cy="110394"/>
              </a:xfrm>
              <a:custGeom>
                <a:rect b="b" l="l" r="r" t="t"/>
                <a:pathLst>
                  <a:path extrusionOk="0" h="110394" w="176643">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3" name="Google Shape;383;p13"/>
            <p:cNvGrpSpPr/>
            <p:nvPr/>
          </p:nvGrpSpPr>
          <p:grpSpPr>
            <a:xfrm>
              <a:off x="3545044" y="2530263"/>
              <a:ext cx="529590" cy="371284"/>
              <a:chOff x="5206269" y="3432238"/>
              <a:chExt cx="529590" cy="371284"/>
            </a:xfrm>
          </p:grpSpPr>
          <p:sp>
            <p:nvSpPr>
              <p:cNvPr id="384" name="Google Shape;384;p13"/>
              <p:cNvSpPr/>
              <p:nvPr/>
            </p:nvSpPr>
            <p:spPr>
              <a:xfrm>
                <a:off x="5206269" y="3497770"/>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13"/>
              <p:cNvSpPr/>
              <p:nvPr/>
            </p:nvSpPr>
            <p:spPr>
              <a:xfrm>
                <a:off x="5206365" y="3583305"/>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13"/>
              <p:cNvSpPr/>
              <p:nvPr/>
            </p:nvSpPr>
            <p:spPr>
              <a:xfrm>
                <a:off x="5696045" y="3585114"/>
                <a:ext cx="39814" cy="93916"/>
              </a:xfrm>
              <a:custGeom>
                <a:rect b="b" l="l" r="r" t="t"/>
                <a:pathLst>
                  <a:path extrusionOk="0" h="93916" w="39814">
                    <a:moveTo>
                      <a:pt x="39815" y="0"/>
                    </a:moveTo>
                    <a:lnTo>
                      <a:pt x="39815" y="65532"/>
                    </a:lnTo>
                    <a:lnTo>
                      <a:pt x="13049" y="93916"/>
                    </a:lnTo>
                    <a:lnTo>
                      <a:pt x="0" y="18955"/>
                    </a:lnTo>
                    <a:lnTo>
                      <a:pt x="3981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13"/>
              <p:cNvSpPr/>
              <p:nvPr/>
            </p:nvSpPr>
            <p:spPr>
              <a:xfrm>
                <a:off x="5206269" y="3432238"/>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3"/>
              <p:cNvSpPr/>
              <p:nvPr/>
            </p:nvSpPr>
            <p:spPr>
              <a:xfrm>
                <a:off x="5281554" y="3473886"/>
                <a:ext cx="379116" cy="218860"/>
              </a:xfrm>
              <a:custGeom>
                <a:rect b="b" l="l" r="r" t="t"/>
                <a:pathLst>
                  <a:path extrusionOk="0" h="218860" w="379116">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3"/>
              <p:cNvSpPr/>
              <p:nvPr/>
            </p:nvSpPr>
            <p:spPr>
              <a:xfrm>
                <a:off x="5281898" y="3486935"/>
                <a:ext cx="378428" cy="205811"/>
              </a:xfrm>
              <a:custGeom>
                <a:rect b="b" l="l" r="r" t="t"/>
                <a:pathLst>
                  <a:path extrusionOk="0" h="205811" w="378428">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13"/>
              <p:cNvSpPr/>
              <p:nvPr/>
            </p:nvSpPr>
            <p:spPr>
              <a:xfrm>
                <a:off x="5378767" y="3536823"/>
                <a:ext cx="177060" cy="109918"/>
              </a:xfrm>
              <a:custGeom>
                <a:rect b="b" l="l" r="r" t="t"/>
                <a:pathLst>
                  <a:path extrusionOk="0" h="109918" w="17706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13"/>
              <p:cNvSpPr/>
              <p:nvPr/>
            </p:nvSpPr>
            <p:spPr>
              <a:xfrm>
                <a:off x="5451919" y="3618738"/>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13"/>
              <p:cNvSpPr/>
              <p:nvPr/>
            </p:nvSpPr>
            <p:spPr>
              <a:xfrm>
                <a:off x="5528119" y="3625024"/>
                <a:ext cx="25241" cy="11715"/>
              </a:xfrm>
              <a:custGeom>
                <a:rect b="b" l="l" r="r" t="t"/>
                <a:pathLst>
                  <a:path extrusionOk="0" h="11715" w="25241">
                    <a:moveTo>
                      <a:pt x="25241" y="10192"/>
                    </a:moveTo>
                    <a:lnTo>
                      <a:pt x="25241" y="0"/>
                    </a:lnTo>
                    <a:lnTo>
                      <a:pt x="0" y="1905"/>
                    </a:lnTo>
                    <a:lnTo>
                      <a:pt x="14478" y="11716"/>
                    </a:lnTo>
                    <a:lnTo>
                      <a:pt x="25241" y="1019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13"/>
              <p:cNvSpPr/>
              <p:nvPr/>
            </p:nvSpPr>
            <p:spPr>
              <a:xfrm>
                <a:off x="5536596" y="3587210"/>
                <a:ext cx="18859" cy="10382"/>
              </a:xfrm>
              <a:custGeom>
                <a:rect b="b" l="l" r="r" t="t"/>
                <a:pathLst>
                  <a:path extrusionOk="0" h="10382" w="18859">
                    <a:moveTo>
                      <a:pt x="18859" y="10383"/>
                    </a:moveTo>
                    <a:lnTo>
                      <a:pt x="18859" y="0"/>
                    </a:lnTo>
                    <a:lnTo>
                      <a:pt x="0" y="6763"/>
                    </a:lnTo>
                    <a:lnTo>
                      <a:pt x="18859" y="10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13"/>
              <p:cNvSpPr/>
              <p:nvPr/>
            </p:nvSpPr>
            <p:spPr>
              <a:xfrm>
                <a:off x="5477351" y="3591020"/>
                <a:ext cx="28384" cy="19811"/>
              </a:xfrm>
              <a:custGeom>
                <a:rect b="b" l="l" r="r" t="t"/>
                <a:pathLst>
                  <a:path extrusionOk="0" h="19811" w="28384">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13"/>
              <p:cNvSpPr/>
              <p:nvPr/>
            </p:nvSpPr>
            <p:spPr>
              <a:xfrm>
                <a:off x="5419725" y="3558063"/>
                <a:ext cx="35433" cy="23241"/>
              </a:xfrm>
              <a:custGeom>
                <a:rect b="b" l="l" r="r" t="t"/>
                <a:pathLst>
                  <a:path extrusionOk="0" h="23241" w="35433">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13"/>
              <p:cNvSpPr/>
              <p:nvPr/>
            </p:nvSpPr>
            <p:spPr>
              <a:xfrm>
                <a:off x="5451919" y="3539394"/>
                <a:ext cx="16383" cy="14668"/>
              </a:xfrm>
              <a:custGeom>
                <a:rect b="b" l="l" r="r" t="t"/>
                <a:pathLst>
                  <a:path extrusionOk="0" h="14668" w="16383">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13"/>
              <p:cNvSpPr/>
              <p:nvPr/>
            </p:nvSpPr>
            <p:spPr>
              <a:xfrm>
                <a:off x="5378672" y="3536346"/>
                <a:ext cx="15716" cy="11715"/>
              </a:xfrm>
              <a:custGeom>
                <a:rect b="b" l="l" r="r" t="t"/>
                <a:pathLst>
                  <a:path extrusionOk="0" h="11715" w="15716">
                    <a:moveTo>
                      <a:pt x="0" y="10287"/>
                    </a:moveTo>
                    <a:lnTo>
                      <a:pt x="0" y="0"/>
                    </a:lnTo>
                    <a:lnTo>
                      <a:pt x="15716" y="1715"/>
                    </a:lnTo>
                    <a:lnTo>
                      <a:pt x="10668" y="11716"/>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13"/>
              <p:cNvSpPr/>
              <p:nvPr/>
            </p:nvSpPr>
            <p:spPr>
              <a:xfrm>
                <a:off x="5379338" y="3570732"/>
                <a:ext cx="17907" cy="18097"/>
              </a:xfrm>
              <a:custGeom>
                <a:rect b="b" l="l" r="r" t="t"/>
                <a:pathLst>
                  <a:path extrusionOk="0" h="18097" w="17907">
                    <a:moveTo>
                      <a:pt x="0" y="10668"/>
                    </a:moveTo>
                    <a:lnTo>
                      <a:pt x="0" y="0"/>
                    </a:lnTo>
                    <a:lnTo>
                      <a:pt x="17907" y="0"/>
                    </a:lnTo>
                    <a:lnTo>
                      <a:pt x="13525" y="9525"/>
                    </a:lnTo>
                    <a:lnTo>
                      <a:pt x="5715"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13"/>
              <p:cNvSpPr/>
              <p:nvPr/>
            </p:nvSpPr>
            <p:spPr>
              <a:xfrm>
                <a:off x="5378958" y="3526345"/>
                <a:ext cx="176864" cy="110394"/>
              </a:xfrm>
              <a:custGeom>
                <a:rect b="b" l="l" r="r" t="t"/>
                <a:pathLst>
                  <a:path extrusionOk="0" h="110394" w="176864">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0" name="Google Shape;400;p13"/>
            <p:cNvGrpSpPr/>
            <p:nvPr/>
          </p:nvGrpSpPr>
          <p:grpSpPr>
            <a:xfrm>
              <a:off x="3528852" y="2451777"/>
              <a:ext cx="529590" cy="371284"/>
              <a:chOff x="5190077" y="3353752"/>
              <a:chExt cx="529590" cy="371284"/>
            </a:xfrm>
          </p:grpSpPr>
          <p:sp>
            <p:nvSpPr>
              <p:cNvPr id="401" name="Google Shape;401;p13"/>
              <p:cNvSpPr/>
              <p:nvPr/>
            </p:nvSpPr>
            <p:spPr>
              <a:xfrm>
                <a:off x="5190077" y="341928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13"/>
              <p:cNvSpPr/>
              <p:nvPr/>
            </p:nvSpPr>
            <p:spPr>
              <a:xfrm>
                <a:off x="5190077" y="3504818"/>
                <a:ext cx="52387" cy="69627"/>
              </a:xfrm>
              <a:custGeom>
                <a:rect b="b" l="l" r="r" t="t"/>
                <a:pathLst>
                  <a:path extrusionOk="0" h="69627" w="52387">
                    <a:moveTo>
                      <a:pt x="0" y="69628"/>
                    </a:moveTo>
                    <a:lnTo>
                      <a:pt x="0" y="0"/>
                    </a:lnTo>
                    <a:lnTo>
                      <a:pt x="52388"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13"/>
              <p:cNvSpPr/>
              <p:nvPr/>
            </p:nvSpPr>
            <p:spPr>
              <a:xfrm>
                <a:off x="5679757" y="3506628"/>
                <a:ext cx="39909" cy="93916"/>
              </a:xfrm>
              <a:custGeom>
                <a:rect b="b" l="l" r="r" t="t"/>
                <a:pathLst>
                  <a:path extrusionOk="0" h="93916" w="39909">
                    <a:moveTo>
                      <a:pt x="39910" y="0"/>
                    </a:moveTo>
                    <a:lnTo>
                      <a:pt x="39910" y="65532"/>
                    </a:lnTo>
                    <a:lnTo>
                      <a:pt x="13144" y="93917"/>
                    </a:lnTo>
                    <a:lnTo>
                      <a:pt x="0" y="18955"/>
                    </a:lnTo>
                    <a:lnTo>
                      <a:pt x="3991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13"/>
              <p:cNvSpPr/>
              <p:nvPr/>
            </p:nvSpPr>
            <p:spPr>
              <a:xfrm>
                <a:off x="5190077" y="335375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13"/>
              <p:cNvSpPr/>
              <p:nvPr/>
            </p:nvSpPr>
            <p:spPr>
              <a:xfrm>
                <a:off x="5265341" y="3395400"/>
                <a:ext cx="379048" cy="218860"/>
              </a:xfrm>
              <a:custGeom>
                <a:rect b="b" l="l" r="r" t="t"/>
                <a:pathLst>
                  <a:path extrusionOk="0" h="218860" w="379048">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13"/>
              <p:cNvSpPr/>
              <p:nvPr/>
            </p:nvSpPr>
            <p:spPr>
              <a:xfrm>
                <a:off x="5265705" y="3408449"/>
                <a:ext cx="378333" cy="205811"/>
              </a:xfrm>
              <a:custGeom>
                <a:rect b="b" l="l" r="r" t="t"/>
                <a:pathLst>
                  <a:path extrusionOk="0" h="205811" w="378333">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13"/>
              <p:cNvSpPr/>
              <p:nvPr/>
            </p:nvSpPr>
            <p:spPr>
              <a:xfrm>
                <a:off x="5362575" y="3458051"/>
                <a:ext cx="176618" cy="110489"/>
              </a:xfrm>
              <a:custGeom>
                <a:rect b="b" l="l" r="r" t="t"/>
                <a:pathLst>
                  <a:path extrusionOk="0" h="110489" w="176618">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13"/>
              <p:cNvSpPr/>
              <p:nvPr/>
            </p:nvSpPr>
            <p:spPr>
              <a:xfrm>
                <a:off x="5435726" y="3539966"/>
                <a:ext cx="11620" cy="15240"/>
              </a:xfrm>
              <a:custGeom>
                <a:rect b="b" l="l" r="r" t="t"/>
                <a:pathLst>
                  <a:path extrusionOk="0" h="15240"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13"/>
              <p:cNvSpPr/>
              <p:nvPr/>
            </p:nvSpPr>
            <p:spPr>
              <a:xfrm>
                <a:off x="5511926" y="3546443"/>
                <a:ext cx="25146" cy="11811"/>
              </a:xfrm>
              <a:custGeom>
                <a:rect b="b" l="l" r="r" t="t"/>
                <a:pathLst>
                  <a:path extrusionOk="0" h="11811" w="25146">
                    <a:moveTo>
                      <a:pt x="25146" y="10287"/>
                    </a:moveTo>
                    <a:lnTo>
                      <a:pt x="25146" y="0"/>
                    </a:lnTo>
                    <a:lnTo>
                      <a:pt x="0" y="2000"/>
                    </a:lnTo>
                    <a:lnTo>
                      <a:pt x="14383"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13"/>
              <p:cNvSpPr/>
              <p:nvPr/>
            </p:nvSpPr>
            <p:spPr>
              <a:xfrm>
                <a:off x="5520308" y="350872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13"/>
              <p:cNvSpPr/>
              <p:nvPr/>
            </p:nvSpPr>
            <p:spPr>
              <a:xfrm>
                <a:off x="5461063" y="3512534"/>
                <a:ext cx="28479" cy="19812"/>
              </a:xfrm>
              <a:custGeom>
                <a:rect b="b" l="l" r="r" t="t"/>
                <a:pathLst>
                  <a:path extrusionOk="0" h="19812" w="28479">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3"/>
              <p:cNvSpPr/>
              <p:nvPr/>
            </p:nvSpPr>
            <p:spPr>
              <a:xfrm>
                <a:off x="5403246" y="3479482"/>
                <a:ext cx="35337" cy="23336"/>
              </a:xfrm>
              <a:custGeom>
                <a:rect b="b" l="l" r="r" t="t"/>
                <a:pathLst>
                  <a:path extrusionOk="0" h="23336" w="35337">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3"/>
              <p:cNvSpPr/>
              <p:nvPr/>
            </p:nvSpPr>
            <p:spPr>
              <a:xfrm>
                <a:off x="5435726" y="3460908"/>
                <a:ext cx="16383" cy="14668"/>
              </a:xfrm>
              <a:custGeom>
                <a:rect b="b" l="l" r="r" t="t"/>
                <a:pathLst>
                  <a:path extrusionOk="0" h="14668" w="16383">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3"/>
              <p:cNvSpPr/>
              <p:nvPr/>
            </p:nvSpPr>
            <p:spPr>
              <a:xfrm>
                <a:off x="5362479" y="345786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3"/>
              <p:cNvSpPr/>
              <p:nvPr/>
            </p:nvSpPr>
            <p:spPr>
              <a:xfrm>
                <a:off x="5363051" y="3492341"/>
                <a:ext cx="17906" cy="18097"/>
              </a:xfrm>
              <a:custGeom>
                <a:rect b="b" l="l" r="r" t="t"/>
                <a:pathLst>
                  <a:path extrusionOk="0" h="18097" w="17906">
                    <a:moveTo>
                      <a:pt x="0" y="10668"/>
                    </a:moveTo>
                    <a:lnTo>
                      <a:pt x="0" y="0"/>
                    </a:lnTo>
                    <a:lnTo>
                      <a:pt x="17907" y="0"/>
                    </a:lnTo>
                    <a:lnTo>
                      <a:pt x="13525"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3"/>
              <p:cNvSpPr/>
              <p:nvPr/>
            </p:nvSpPr>
            <p:spPr>
              <a:xfrm>
                <a:off x="5362575" y="3447573"/>
                <a:ext cx="176612" cy="110680"/>
              </a:xfrm>
              <a:custGeom>
                <a:rect b="b" l="l" r="r" t="t"/>
                <a:pathLst>
                  <a:path extrusionOk="0" h="110680" w="176612">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7" name="Google Shape;417;p13"/>
            <p:cNvSpPr/>
            <p:nvPr/>
          </p:nvSpPr>
          <p:spPr>
            <a:xfrm>
              <a:off x="5771792" y="3977849"/>
              <a:ext cx="617525" cy="382903"/>
            </a:xfrm>
            <a:custGeom>
              <a:rect b="b" l="l" r="r" t="t"/>
              <a:pathLst>
                <a:path extrusionOk="0" h="382903" w="617525">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3"/>
            <p:cNvSpPr/>
            <p:nvPr/>
          </p:nvSpPr>
          <p:spPr>
            <a:xfrm>
              <a:off x="5742557" y="3281451"/>
              <a:ext cx="721042" cy="930362"/>
            </a:xfrm>
            <a:custGeom>
              <a:rect b="b" l="l" r="r" t="t"/>
              <a:pathLst>
                <a:path extrusionOk="0" h="930362" w="721042">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3"/>
            <p:cNvSpPr/>
            <p:nvPr/>
          </p:nvSpPr>
          <p:spPr>
            <a:xfrm>
              <a:off x="5798755" y="3297121"/>
              <a:ext cx="66103" cy="45243"/>
            </a:xfrm>
            <a:custGeom>
              <a:rect b="b" l="l" r="r" t="t"/>
              <a:pathLst>
                <a:path extrusionOk="0" h="45243" w="66103">
                  <a:moveTo>
                    <a:pt x="0" y="36004"/>
                  </a:moveTo>
                  <a:lnTo>
                    <a:pt x="66104" y="0"/>
                  </a:lnTo>
                  <a:lnTo>
                    <a:pt x="56197" y="45244"/>
                  </a:lnTo>
                  <a:lnTo>
                    <a:pt x="0" y="36004"/>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3"/>
            <p:cNvSpPr/>
            <p:nvPr/>
          </p:nvSpPr>
          <p:spPr>
            <a:xfrm>
              <a:off x="6296341" y="4172183"/>
              <a:ext cx="72199" cy="48958"/>
            </a:xfrm>
            <a:custGeom>
              <a:rect b="b" l="l" r="r" t="t"/>
              <a:pathLst>
                <a:path extrusionOk="0" h="48958" w="72199">
                  <a:moveTo>
                    <a:pt x="0" y="48958"/>
                  </a:moveTo>
                  <a:cubicBezTo>
                    <a:pt x="1619" y="48196"/>
                    <a:pt x="72199" y="8763"/>
                    <a:pt x="72199" y="8763"/>
                  </a:cubicBezTo>
                  <a:lnTo>
                    <a:pt x="17621"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3"/>
            <p:cNvSpPr/>
            <p:nvPr/>
          </p:nvSpPr>
          <p:spPr>
            <a:xfrm rot="-1801764">
              <a:off x="5788987" y="3308087"/>
              <a:ext cx="535400" cy="927291"/>
            </a:xfrm>
            <a:custGeom>
              <a:rect b="b" l="l" r="r" t="t"/>
              <a:pathLst>
                <a:path extrusionOk="0" h="928115" w="535876">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3"/>
            <p:cNvSpPr/>
            <p:nvPr/>
          </p:nvSpPr>
          <p:spPr>
            <a:xfrm>
              <a:off x="5696551" y="3306978"/>
              <a:ext cx="720756" cy="930362"/>
            </a:xfrm>
            <a:custGeom>
              <a:rect b="b" l="l" r="r" t="t"/>
              <a:pathLst>
                <a:path extrusionOk="0" h="930362" w="720756">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3"/>
            <p:cNvSpPr/>
            <p:nvPr/>
          </p:nvSpPr>
          <p:spPr>
            <a:xfrm>
              <a:off x="5833711" y="3483953"/>
              <a:ext cx="446532" cy="576393"/>
            </a:xfrm>
            <a:custGeom>
              <a:rect b="b" l="l" r="r" t="t"/>
              <a:pathLst>
                <a:path extrusionOk="0" h="576393" w="446532">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3"/>
            <p:cNvSpPr/>
            <p:nvPr/>
          </p:nvSpPr>
          <p:spPr>
            <a:xfrm>
              <a:off x="5968681" y="3658196"/>
              <a:ext cx="176593" cy="227948"/>
            </a:xfrm>
            <a:custGeom>
              <a:rect b="b" l="l" r="r" t="t"/>
              <a:pathLst>
                <a:path extrusionOk="0" h="227948" w="176593">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3"/>
            <p:cNvSpPr/>
            <p:nvPr/>
          </p:nvSpPr>
          <p:spPr>
            <a:xfrm>
              <a:off x="5409944" y="4076361"/>
              <a:ext cx="107251" cy="45529"/>
            </a:xfrm>
            <a:custGeom>
              <a:rect b="b" l="l" r="r" t="t"/>
              <a:pathLst>
                <a:path extrusionOk="0" h="45529" w="107251">
                  <a:moveTo>
                    <a:pt x="33052" y="45148"/>
                  </a:moveTo>
                  <a:lnTo>
                    <a:pt x="0" y="45529"/>
                  </a:lnTo>
                  <a:lnTo>
                    <a:pt x="107252" y="0"/>
                  </a:lnTo>
                  <a:lnTo>
                    <a:pt x="45053" y="38671"/>
                  </a:lnTo>
                  <a:lnTo>
                    <a:pt x="33052" y="4514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3"/>
            <p:cNvSpPr/>
            <p:nvPr/>
          </p:nvSpPr>
          <p:spPr>
            <a:xfrm rot="-1801764">
              <a:off x="5444439" y="4114607"/>
              <a:ext cx="13703" cy="23791"/>
            </a:xfrm>
            <a:custGeom>
              <a:rect b="b" l="l" r="r" t="t"/>
              <a:pathLst>
                <a:path extrusionOk="0" h="23812" w="13715">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3"/>
            <p:cNvSpPr/>
            <p:nvPr/>
          </p:nvSpPr>
          <p:spPr>
            <a:xfrm rot="-1801764">
              <a:off x="6051614" y="3763417"/>
              <a:ext cx="13703" cy="23791"/>
            </a:xfrm>
            <a:custGeom>
              <a:rect b="b" l="l" r="r" t="t"/>
              <a:pathLst>
                <a:path extrusionOk="0" h="23812" w="13715">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3"/>
            <p:cNvSpPr/>
            <p:nvPr/>
          </p:nvSpPr>
          <p:spPr>
            <a:xfrm>
              <a:off x="5457664" y="4081409"/>
              <a:ext cx="86296" cy="87915"/>
            </a:xfrm>
            <a:custGeom>
              <a:rect b="b" l="l" r="r" t="t"/>
              <a:pathLst>
                <a:path extrusionOk="0" h="87915" w="86296">
                  <a:moveTo>
                    <a:pt x="7906" y="87916"/>
                  </a:moveTo>
                  <a:lnTo>
                    <a:pt x="0" y="55054"/>
                  </a:lnTo>
                  <a:lnTo>
                    <a:pt x="86296" y="0"/>
                  </a:lnTo>
                  <a:lnTo>
                    <a:pt x="82582" y="7811"/>
                  </a:lnTo>
                  <a:lnTo>
                    <a:pt x="790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3"/>
            <p:cNvSpPr/>
            <p:nvPr/>
          </p:nvSpPr>
          <p:spPr>
            <a:xfrm>
              <a:off x="5445377" y="3764798"/>
              <a:ext cx="619125" cy="371951"/>
            </a:xfrm>
            <a:custGeom>
              <a:rect b="b" l="l" r="r" t="t"/>
              <a:pathLst>
                <a:path extrusionOk="0" h="371951" w="619125">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3"/>
            <p:cNvSpPr/>
            <p:nvPr/>
          </p:nvSpPr>
          <p:spPr>
            <a:xfrm>
              <a:off x="4826180" y="148719"/>
              <a:ext cx="204333" cy="298673"/>
            </a:xfrm>
            <a:custGeom>
              <a:rect b="b" l="l" r="r" t="t"/>
              <a:pathLst>
                <a:path extrusionOk="0" h="298673" w="204333">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3"/>
            <p:cNvSpPr/>
            <p:nvPr/>
          </p:nvSpPr>
          <p:spPr>
            <a:xfrm>
              <a:off x="4841878" y="145922"/>
              <a:ext cx="97721" cy="120542"/>
            </a:xfrm>
            <a:custGeom>
              <a:rect b="b" l="l" r="r" t="t"/>
              <a:pathLst>
                <a:path extrusionOk="0" h="120542" w="97721">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3"/>
            <p:cNvSpPr/>
            <p:nvPr/>
          </p:nvSpPr>
          <p:spPr>
            <a:xfrm>
              <a:off x="4860888" y="276839"/>
              <a:ext cx="120648" cy="135031"/>
            </a:xfrm>
            <a:custGeom>
              <a:rect b="b" l="l" r="r" t="t"/>
              <a:pathLst>
                <a:path extrusionOk="0" h="135031" w="120648">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3"/>
            <p:cNvSpPr/>
            <p:nvPr/>
          </p:nvSpPr>
          <p:spPr>
            <a:xfrm>
              <a:off x="4654628" y="329607"/>
              <a:ext cx="228170" cy="325384"/>
            </a:xfrm>
            <a:custGeom>
              <a:rect b="b" l="l" r="r" t="t"/>
              <a:pathLst>
                <a:path extrusionOk="0" h="325384" w="22817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3"/>
            <p:cNvSpPr/>
            <p:nvPr/>
          </p:nvSpPr>
          <p:spPr>
            <a:xfrm>
              <a:off x="4825802" y="321035"/>
              <a:ext cx="175746" cy="232044"/>
            </a:xfrm>
            <a:custGeom>
              <a:rect b="b" l="l" r="r" t="t"/>
              <a:pathLst>
                <a:path extrusionOk="0" h="232044" w="175746">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3"/>
            <p:cNvSpPr/>
            <p:nvPr/>
          </p:nvSpPr>
          <p:spPr>
            <a:xfrm>
              <a:off x="4857002" y="155665"/>
              <a:ext cx="128729" cy="159467"/>
            </a:xfrm>
            <a:custGeom>
              <a:rect b="b" l="l" r="r" t="t"/>
              <a:pathLst>
                <a:path extrusionOk="0" h="159467" w="128729">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3"/>
            <p:cNvSpPr/>
            <p:nvPr/>
          </p:nvSpPr>
          <p:spPr>
            <a:xfrm>
              <a:off x="4862352" y="154515"/>
              <a:ext cx="129836" cy="122323"/>
            </a:xfrm>
            <a:custGeom>
              <a:rect b="b" l="l" r="r" t="t"/>
              <a:pathLst>
                <a:path extrusionOk="0" h="122323" w="129836">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13"/>
            <p:cNvSpPr/>
            <p:nvPr/>
          </p:nvSpPr>
          <p:spPr>
            <a:xfrm>
              <a:off x="4706279" y="957495"/>
              <a:ext cx="102161" cy="77983"/>
            </a:xfrm>
            <a:custGeom>
              <a:rect b="b" l="l" r="r" t="t"/>
              <a:pathLst>
                <a:path extrusionOk="0" h="77983" w="102161">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13"/>
            <p:cNvSpPr/>
            <p:nvPr/>
          </p:nvSpPr>
          <p:spPr>
            <a:xfrm>
              <a:off x="4706713" y="982355"/>
              <a:ext cx="101737" cy="53117"/>
            </a:xfrm>
            <a:custGeom>
              <a:rect b="b" l="l" r="r" t="t"/>
              <a:pathLst>
                <a:path extrusionOk="0" h="53117" w="101737">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13"/>
            <p:cNvSpPr/>
            <p:nvPr/>
          </p:nvSpPr>
          <p:spPr>
            <a:xfrm>
              <a:off x="4655133" y="923967"/>
              <a:ext cx="93585" cy="72574"/>
            </a:xfrm>
            <a:custGeom>
              <a:rect b="b" l="l" r="r" t="t"/>
              <a:pathLst>
                <a:path extrusionOk="0" h="72574" w="93585">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3"/>
            <p:cNvSpPr/>
            <p:nvPr/>
          </p:nvSpPr>
          <p:spPr>
            <a:xfrm>
              <a:off x="4655564" y="947875"/>
              <a:ext cx="93179" cy="48581"/>
            </a:xfrm>
            <a:custGeom>
              <a:rect b="b" l="l" r="r" t="t"/>
              <a:pathLst>
                <a:path extrusionOk="0" h="48581" w="93179">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3"/>
            <p:cNvSpPr/>
            <p:nvPr/>
          </p:nvSpPr>
          <p:spPr>
            <a:xfrm>
              <a:off x="4689759" y="550206"/>
              <a:ext cx="222664" cy="383543"/>
            </a:xfrm>
            <a:custGeom>
              <a:rect b="b" l="l" r="r" t="t"/>
              <a:pathLst>
                <a:path extrusionOk="0" h="383543" w="222664">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3"/>
            <p:cNvSpPr/>
            <p:nvPr/>
          </p:nvSpPr>
          <p:spPr>
            <a:xfrm>
              <a:off x="4750147" y="550873"/>
              <a:ext cx="221772" cy="415907"/>
            </a:xfrm>
            <a:custGeom>
              <a:rect b="b" l="l" r="r" t="t"/>
              <a:pathLst>
                <a:path extrusionOk="0" h="415907" w="221772">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3"/>
            <p:cNvSpPr/>
            <p:nvPr/>
          </p:nvSpPr>
          <p:spPr>
            <a:xfrm>
              <a:off x="4667800" y="524108"/>
              <a:ext cx="331739" cy="305664"/>
            </a:xfrm>
            <a:custGeom>
              <a:rect b="b" l="l" r="r" t="t"/>
              <a:pathLst>
                <a:path extrusionOk="0" h="305664" w="331739">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3"/>
            <p:cNvSpPr/>
            <p:nvPr/>
          </p:nvSpPr>
          <p:spPr>
            <a:xfrm>
              <a:off x="4934583" y="344330"/>
              <a:ext cx="115253" cy="404460"/>
            </a:xfrm>
            <a:custGeom>
              <a:rect b="b" l="l" r="r" t="t"/>
              <a:pathLst>
                <a:path extrusionOk="0" h="404460" w="115253">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3"/>
            <p:cNvSpPr/>
            <p:nvPr/>
          </p:nvSpPr>
          <p:spPr>
            <a:xfrm>
              <a:off x="4957330" y="339243"/>
              <a:ext cx="69518" cy="88698"/>
            </a:xfrm>
            <a:custGeom>
              <a:rect b="b" l="l" r="r" t="t"/>
              <a:pathLst>
                <a:path extrusionOk="0" h="88698" w="69518">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13"/>
            <p:cNvSpPr/>
            <p:nvPr/>
          </p:nvSpPr>
          <p:spPr>
            <a:xfrm>
              <a:off x="4820537" y="320915"/>
              <a:ext cx="59626" cy="62603"/>
            </a:xfrm>
            <a:custGeom>
              <a:rect b="b" l="l" r="r" t="t"/>
              <a:pathLst>
                <a:path extrusionOk="0" h="62603" w="59626">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3"/>
            <p:cNvSpPr/>
            <p:nvPr/>
          </p:nvSpPr>
          <p:spPr>
            <a:xfrm>
              <a:off x="2491198" y="3393133"/>
              <a:ext cx="385953" cy="222884"/>
            </a:xfrm>
            <a:custGeom>
              <a:rect b="b" l="l" r="r" t="t"/>
              <a:pathLst>
                <a:path extrusionOk="0" h="222884" w="385953">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3"/>
            <p:cNvSpPr/>
            <p:nvPr/>
          </p:nvSpPr>
          <p:spPr>
            <a:xfrm>
              <a:off x="2797046" y="3214634"/>
              <a:ext cx="385953" cy="222789"/>
            </a:xfrm>
            <a:custGeom>
              <a:rect b="b" l="l" r="r" t="t"/>
              <a:pathLst>
                <a:path extrusionOk="0" h="222789" w="385953">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3"/>
            <p:cNvSpPr/>
            <p:nvPr/>
          </p:nvSpPr>
          <p:spPr>
            <a:xfrm>
              <a:off x="2911632" y="2431203"/>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3"/>
            <p:cNvSpPr/>
            <p:nvPr/>
          </p:nvSpPr>
          <p:spPr>
            <a:xfrm>
              <a:off x="2911632" y="2542645"/>
              <a:ext cx="192976" cy="830294"/>
            </a:xfrm>
            <a:custGeom>
              <a:rect b="b" l="l" r="r" t="t"/>
              <a:pathLst>
                <a:path extrusionOk="0" h="830294" w="192976">
                  <a:moveTo>
                    <a:pt x="192977" y="830294"/>
                  </a:moveTo>
                  <a:lnTo>
                    <a:pt x="0" y="718852"/>
                  </a:lnTo>
                  <a:lnTo>
                    <a:pt x="0" y="0"/>
                  </a:lnTo>
                  <a:lnTo>
                    <a:pt x="192977" y="111442"/>
                  </a:lnTo>
                  <a:lnTo>
                    <a:pt x="192977" y="830294"/>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3"/>
            <p:cNvSpPr/>
            <p:nvPr/>
          </p:nvSpPr>
          <p:spPr>
            <a:xfrm>
              <a:off x="3104608" y="2542645"/>
              <a:ext cx="192976" cy="830294"/>
            </a:xfrm>
            <a:custGeom>
              <a:rect b="b" l="l" r="r" t="t"/>
              <a:pathLst>
                <a:path extrusionOk="0" h="830294" w="192976">
                  <a:moveTo>
                    <a:pt x="192977" y="718852"/>
                  </a:moveTo>
                  <a:lnTo>
                    <a:pt x="0" y="830294"/>
                  </a:lnTo>
                  <a:lnTo>
                    <a:pt x="0" y="111442"/>
                  </a:lnTo>
                  <a:lnTo>
                    <a:pt x="192977" y="0"/>
                  </a:lnTo>
                  <a:lnTo>
                    <a:pt x="192977" y="718852"/>
                  </a:lnTo>
                  <a:close/>
                </a:path>
              </a:pathLst>
            </a:custGeom>
            <a:solidFill>
              <a:srgbClr val="3E7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3"/>
            <p:cNvSpPr/>
            <p:nvPr/>
          </p:nvSpPr>
          <p:spPr>
            <a:xfrm>
              <a:off x="2622167" y="2797249"/>
              <a:ext cx="385953" cy="222789"/>
            </a:xfrm>
            <a:custGeom>
              <a:rect b="b" l="l" r="r" t="t"/>
              <a:pathLst>
                <a:path extrusionOk="0" h="222789" w="385953">
                  <a:moveTo>
                    <a:pt x="192976" y="222790"/>
                  </a:moveTo>
                  <a:lnTo>
                    <a:pt x="0" y="111347"/>
                  </a:lnTo>
                  <a:lnTo>
                    <a:pt x="192976" y="0"/>
                  </a:lnTo>
                  <a:lnTo>
                    <a:pt x="385953" y="111347"/>
                  </a:lnTo>
                  <a:lnTo>
                    <a:pt x="192976" y="222790"/>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3"/>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3"/>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3"/>
            <p:cNvSpPr/>
            <p:nvPr/>
          </p:nvSpPr>
          <p:spPr>
            <a:xfrm>
              <a:off x="2815143" y="2908596"/>
              <a:ext cx="192976" cy="630555"/>
            </a:xfrm>
            <a:custGeom>
              <a:rect b="b" l="l" r="r" t="t"/>
              <a:pathLst>
                <a:path extrusionOk="0" h="630555" w="192976">
                  <a:moveTo>
                    <a:pt x="192977" y="519113"/>
                  </a:moveTo>
                  <a:lnTo>
                    <a:pt x="0" y="630555"/>
                  </a:lnTo>
                  <a:lnTo>
                    <a:pt x="0" y="111443"/>
                  </a:lnTo>
                  <a:lnTo>
                    <a:pt x="192977" y="0"/>
                  </a:lnTo>
                  <a:lnTo>
                    <a:pt x="192977" y="519113"/>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3"/>
            <p:cNvSpPr/>
            <p:nvPr/>
          </p:nvSpPr>
          <p:spPr>
            <a:xfrm>
              <a:off x="2244025" y="3539151"/>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3"/>
            <p:cNvSpPr/>
            <p:nvPr/>
          </p:nvSpPr>
          <p:spPr>
            <a:xfrm>
              <a:off x="2313938" y="3177773"/>
              <a:ext cx="385953" cy="222789"/>
            </a:xfrm>
            <a:custGeom>
              <a:rect b="b" l="l" r="r" t="t"/>
              <a:pathLst>
                <a:path extrusionOk="0" h="222789" w="385953">
                  <a:moveTo>
                    <a:pt x="192977" y="222790"/>
                  </a:moveTo>
                  <a:lnTo>
                    <a:pt x="0" y="111347"/>
                  </a:lnTo>
                  <a:lnTo>
                    <a:pt x="192977" y="0"/>
                  </a:lnTo>
                  <a:lnTo>
                    <a:pt x="385953" y="111347"/>
                  </a:lnTo>
                  <a:lnTo>
                    <a:pt x="192977" y="222790"/>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3"/>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3"/>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3"/>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3"/>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3"/>
            <p:cNvSpPr/>
            <p:nvPr/>
          </p:nvSpPr>
          <p:spPr>
            <a:xfrm>
              <a:off x="3217241" y="3786325"/>
              <a:ext cx="1277540" cy="681323"/>
            </a:xfrm>
            <a:custGeom>
              <a:rect b="b" l="l" r="r" t="t"/>
              <a:pathLst>
                <a:path extrusionOk="0" h="681323" w="127754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3"/>
            <p:cNvSpPr/>
            <p:nvPr/>
          </p:nvSpPr>
          <p:spPr>
            <a:xfrm>
              <a:off x="4341906" y="4346681"/>
              <a:ext cx="972788" cy="561593"/>
            </a:xfrm>
            <a:custGeom>
              <a:rect b="b" l="l" r="r" t="t"/>
              <a:pathLst>
                <a:path extrusionOk="0" h="561593" w="972788">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3"/>
            <p:cNvSpPr/>
            <p:nvPr/>
          </p:nvSpPr>
          <p:spPr>
            <a:xfrm>
              <a:off x="3246959" y="3638497"/>
              <a:ext cx="1231677" cy="711112"/>
            </a:xfrm>
            <a:custGeom>
              <a:rect b="b" l="l" r="r" t="t"/>
              <a:pathLst>
                <a:path extrusionOk="0" h="711112" w="1231677">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3"/>
            <p:cNvSpPr/>
            <p:nvPr/>
          </p:nvSpPr>
          <p:spPr>
            <a:xfrm>
              <a:off x="3247293" y="3898053"/>
              <a:ext cx="108013" cy="106584"/>
            </a:xfrm>
            <a:custGeom>
              <a:rect b="b" l="l" r="r" t="t"/>
              <a:pathLst>
                <a:path extrusionOk="0" h="106584" w="108013">
                  <a:moveTo>
                    <a:pt x="0" y="106585"/>
                  </a:moveTo>
                  <a:lnTo>
                    <a:pt x="0" y="0"/>
                  </a:lnTo>
                  <a:lnTo>
                    <a:pt x="108013" y="53245"/>
                  </a:lnTo>
                  <a:lnTo>
                    <a:pt x="0" y="1065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3"/>
            <p:cNvSpPr/>
            <p:nvPr/>
          </p:nvSpPr>
          <p:spPr>
            <a:xfrm>
              <a:off x="3553141" y="4166849"/>
              <a:ext cx="622063" cy="123348"/>
            </a:xfrm>
            <a:custGeom>
              <a:rect b="b" l="l" r="r" t="t"/>
              <a:pathLst>
                <a:path extrusionOk="0" h="123348" w="622063">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3"/>
            <p:cNvSpPr/>
            <p:nvPr/>
          </p:nvSpPr>
          <p:spPr>
            <a:xfrm>
              <a:off x="4390007" y="3898053"/>
              <a:ext cx="88582" cy="95916"/>
            </a:xfrm>
            <a:custGeom>
              <a:rect b="b" l="l" r="r" t="t"/>
              <a:pathLst>
                <a:path extrusionOk="0" h="95916" w="88582">
                  <a:moveTo>
                    <a:pt x="88583" y="0"/>
                  </a:moveTo>
                  <a:lnTo>
                    <a:pt x="88583" y="95917"/>
                  </a:lnTo>
                  <a:lnTo>
                    <a:pt x="0" y="39433"/>
                  </a:lnTo>
                  <a:lnTo>
                    <a:pt x="88583"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3"/>
            <p:cNvSpPr/>
            <p:nvPr/>
          </p:nvSpPr>
          <p:spPr>
            <a:xfrm>
              <a:off x="3582763" y="3612208"/>
              <a:ext cx="550640" cy="90297"/>
            </a:xfrm>
            <a:custGeom>
              <a:rect b="b" l="l" r="r" t="t"/>
              <a:pathLst>
                <a:path extrusionOk="0" h="90297" w="55064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3"/>
            <p:cNvSpPr/>
            <p:nvPr/>
          </p:nvSpPr>
          <p:spPr>
            <a:xfrm>
              <a:off x="3404265" y="3670120"/>
              <a:ext cx="917257" cy="529590"/>
            </a:xfrm>
            <a:custGeom>
              <a:rect b="b" l="l" r="r" t="t"/>
              <a:pathLst>
                <a:path extrusionOk="0" h="529590" w="917257">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3"/>
            <p:cNvSpPr/>
            <p:nvPr/>
          </p:nvSpPr>
          <p:spPr>
            <a:xfrm>
              <a:off x="3246959" y="3542485"/>
              <a:ext cx="1231677" cy="711136"/>
            </a:xfrm>
            <a:custGeom>
              <a:rect b="b" l="l" r="r" t="t"/>
              <a:pathLst>
                <a:path extrusionOk="0" h="711136" w="1231677">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3"/>
            <p:cNvSpPr/>
            <p:nvPr/>
          </p:nvSpPr>
          <p:spPr>
            <a:xfrm>
              <a:off x="4233892" y="4110556"/>
              <a:ext cx="329469" cy="191071"/>
            </a:xfrm>
            <a:custGeom>
              <a:rect b="b" l="l" r="r" t="t"/>
              <a:pathLst>
                <a:path extrusionOk="0" h="191071" w="329469">
                  <a:moveTo>
                    <a:pt x="208407" y="191071"/>
                  </a:moveTo>
                  <a:lnTo>
                    <a:pt x="0" y="69818"/>
                  </a:lnTo>
                  <a:lnTo>
                    <a:pt x="121063" y="0"/>
                  </a:lnTo>
                  <a:lnTo>
                    <a:pt x="329470" y="121158"/>
                  </a:lnTo>
                  <a:lnTo>
                    <a:pt x="208407" y="19107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3"/>
            <p:cNvSpPr/>
            <p:nvPr/>
          </p:nvSpPr>
          <p:spPr>
            <a:xfrm>
              <a:off x="4234083" y="4180469"/>
              <a:ext cx="208216" cy="217741"/>
            </a:xfrm>
            <a:custGeom>
              <a:rect b="b" l="l" r="r" t="t"/>
              <a:pathLst>
                <a:path extrusionOk="0" h="217741" w="208216">
                  <a:moveTo>
                    <a:pt x="208217" y="217742"/>
                  </a:moveTo>
                  <a:lnTo>
                    <a:pt x="0" y="97250"/>
                  </a:lnTo>
                  <a:lnTo>
                    <a:pt x="0" y="0"/>
                  </a:lnTo>
                  <a:lnTo>
                    <a:pt x="208217" y="120491"/>
                  </a:lnTo>
                  <a:lnTo>
                    <a:pt x="208217" y="2177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3"/>
            <p:cNvSpPr/>
            <p:nvPr/>
          </p:nvSpPr>
          <p:spPr>
            <a:xfrm>
              <a:off x="4368385" y="4248383"/>
              <a:ext cx="831437" cy="643127"/>
            </a:xfrm>
            <a:custGeom>
              <a:rect b="b" l="l" r="r" t="t"/>
              <a:pathLst>
                <a:path extrusionOk="0" h="643127" w="831437">
                  <a:moveTo>
                    <a:pt x="831437" y="643128"/>
                  </a:moveTo>
                  <a:lnTo>
                    <a:pt x="0" y="163068"/>
                  </a:lnTo>
                  <a:lnTo>
                    <a:pt x="0" y="0"/>
                  </a:lnTo>
                  <a:lnTo>
                    <a:pt x="831437" y="480060"/>
                  </a:lnTo>
                  <a:lnTo>
                    <a:pt x="831437" y="64312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3"/>
            <p:cNvSpPr/>
            <p:nvPr/>
          </p:nvSpPr>
          <p:spPr>
            <a:xfrm>
              <a:off x="4368385" y="4166944"/>
              <a:ext cx="972788" cy="561593"/>
            </a:xfrm>
            <a:custGeom>
              <a:rect b="b" l="l" r="r" t="t"/>
              <a:pathLst>
                <a:path extrusionOk="0" h="561593" w="972788">
                  <a:moveTo>
                    <a:pt x="831532" y="561594"/>
                  </a:moveTo>
                  <a:lnTo>
                    <a:pt x="0" y="81534"/>
                  </a:lnTo>
                  <a:lnTo>
                    <a:pt x="141256" y="0"/>
                  </a:lnTo>
                  <a:lnTo>
                    <a:pt x="972788" y="479965"/>
                  </a:lnTo>
                  <a:lnTo>
                    <a:pt x="831532" y="561594"/>
                  </a:lnTo>
                  <a:close/>
                </a:path>
              </a:pathLst>
            </a:custGeom>
            <a:solidFill>
              <a:srgbClr val="3940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3"/>
            <p:cNvSpPr/>
            <p:nvPr/>
          </p:nvSpPr>
          <p:spPr>
            <a:xfrm>
              <a:off x="5199823" y="4646908"/>
              <a:ext cx="141350" cy="244601"/>
            </a:xfrm>
            <a:custGeom>
              <a:rect b="b" l="l" r="r" t="t"/>
              <a:pathLst>
                <a:path extrusionOk="0" h="244601" w="14135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3"/>
            <p:cNvSpPr/>
            <p:nvPr/>
          </p:nvSpPr>
          <p:spPr>
            <a:xfrm>
              <a:off x="2764672" y="2500358"/>
              <a:ext cx="158537" cy="311524"/>
            </a:xfrm>
            <a:custGeom>
              <a:rect b="b" l="l" r="r" t="t"/>
              <a:pathLst>
                <a:path extrusionOk="0" h="311524" w="158537">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3"/>
            <p:cNvSpPr/>
            <p:nvPr/>
          </p:nvSpPr>
          <p:spPr>
            <a:xfrm>
              <a:off x="2800168" y="3231875"/>
              <a:ext cx="108892" cy="84472"/>
            </a:xfrm>
            <a:custGeom>
              <a:rect b="b" l="l" r="r" t="t"/>
              <a:pathLst>
                <a:path extrusionOk="0" h="84472" w="108892">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3"/>
            <p:cNvSpPr/>
            <p:nvPr/>
          </p:nvSpPr>
          <p:spPr>
            <a:xfrm>
              <a:off x="2799603" y="3259783"/>
              <a:ext cx="108313" cy="56238"/>
            </a:xfrm>
            <a:custGeom>
              <a:rect b="b" l="l" r="r" t="t"/>
              <a:pathLst>
                <a:path extrusionOk="0" h="56238" w="108313">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3"/>
            <p:cNvSpPr/>
            <p:nvPr/>
          </p:nvSpPr>
          <p:spPr>
            <a:xfrm>
              <a:off x="2931444" y="3155618"/>
              <a:ext cx="108758" cy="81374"/>
            </a:xfrm>
            <a:custGeom>
              <a:rect b="b" l="l" r="r" t="t"/>
              <a:pathLst>
                <a:path extrusionOk="0" h="81374" w="108758">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3"/>
            <p:cNvSpPr/>
            <p:nvPr/>
          </p:nvSpPr>
          <p:spPr>
            <a:xfrm>
              <a:off x="2931020" y="3181773"/>
              <a:ext cx="108151" cy="56575"/>
            </a:xfrm>
            <a:custGeom>
              <a:rect b="b" l="l" r="r" t="t"/>
              <a:pathLst>
                <a:path extrusionOk="0" h="56575" w="108151">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3"/>
            <p:cNvSpPr/>
            <p:nvPr/>
          </p:nvSpPr>
          <p:spPr>
            <a:xfrm>
              <a:off x="2630424" y="2780976"/>
              <a:ext cx="382278" cy="462504"/>
            </a:xfrm>
            <a:custGeom>
              <a:rect b="b" l="l" r="r" t="t"/>
              <a:pathLst>
                <a:path extrusionOk="0" h="462504" w="382278">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3"/>
            <p:cNvSpPr/>
            <p:nvPr/>
          </p:nvSpPr>
          <p:spPr>
            <a:xfrm>
              <a:off x="2662372" y="2471875"/>
              <a:ext cx="120066" cy="117360"/>
            </a:xfrm>
            <a:custGeom>
              <a:rect b="b" l="l" r="r" t="t"/>
              <a:pathLst>
                <a:path extrusionOk="0" h="117360" w="120066">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3"/>
            <p:cNvSpPr/>
            <p:nvPr/>
          </p:nvSpPr>
          <p:spPr>
            <a:xfrm>
              <a:off x="2630208" y="2488280"/>
              <a:ext cx="194941" cy="380900"/>
            </a:xfrm>
            <a:custGeom>
              <a:rect b="b" l="l" r="r" t="t"/>
              <a:pathLst>
                <a:path extrusionOk="0" h="380900" w="194941">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3"/>
            <p:cNvSpPr/>
            <p:nvPr/>
          </p:nvSpPr>
          <p:spPr>
            <a:xfrm>
              <a:off x="2658361" y="2350349"/>
              <a:ext cx="128870" cy="157700"/>
            </a:xfrm>
            <a:custGeom>
              <a:rect b="b" l="l" r="r" t="t"/>
              <a:pathLst>
                <a:path extrusionOk="0" h="157700" w="12887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3"/>
            <p:cNvSpPr/>
            <p:nvPr/>
          </p:nvSpPr>
          <p:spPr>
            <a:xfrm>
              <a:off x="2645583" y="2336673"/>
              <a:ext cx="136833" cy="135201"/>
            </a:xfrm>
            <a:custGeom>
              <a:rect b="b" l="l" r="r" t="t"/>
              <a:pathLst>
                <a:path extrusionOk="0" h="135201" w="136833">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3"/>
            <p:cNvSpPr/>
            <p:nvPr/>
          </p:nvSpPr>
          <p:spPr>
            <a:xfrm>
              <a:off x="2782568" y="2488639"/>
              <a:ext cx="62960" cy="91535"/>
            </a:xfrm>
            <a:custGeom>
              <a:rect b="b" l="l" r="r" t="t"/>
              <a:pathLst>
                <a:path extrusionOk="0" h="91535" w="6296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7" name="Google Shape;487;p13"/>
            <p:cNvGrpSpPr/>
            <p:nvPr/>
          </p:nvGrpSpPr>
          <p:grpSpPr>
            <a:xfrm flipH="1">
              <a:off x="2710663" y="2723583"/>
              <a:ext cx="319677" cy="242660"/>
              <a:chOff x="6621095" y="1452181"/>
              <a:chExt cx="330894" cy="250785"/>
            </a:xfrm>
          </p:grpSpPr>
          <p:sp>
            <p:nvSpPr>
              <p:cNvPr id="488" name="Google Shape;488;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3" name="Google Shape;493;p13"/>
            <p:cNvSpPr/>
            <p:nvPr/>
          </p:nvSpPr>
          <p:spPr>
            <a:xfrm>
              <a:off x="2596421" y="2551548"/>
              <a:ext cx="147299" cy="413263"/>
            </a:xfrm>
            <a:custGeom>
              <a:rect b="b" l="l" r="r" t="t"/>
              <a:pathLst>
                <a:path extrusionOk="0" h="413263" w="147299">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3"/>
            <p:cNvSpPr/>
            <p:nvPr/>
          </p:nvSpPr>
          <p:spPr>
            <a:xfrm>
              <a:off x="2590449" y="2547578"/>
              <a:ext cx="84867" cy="115327"/>
            </a:xfrm>
            <a:custGeom>
              <a:rect b="b" l="l" r="r" t="t"/>
              <a:pathLst>
                <a:path extrusionOk="0" h="115327" w="84867">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5" name="Google Shape;495;p13"/>
            <p:cNvGrpSpPr/>
            <p:nvPr/>
          </p:nvGrpSpPr>
          <p:grpSpPr>
            <a:xfrm>
              <a:off x="4651669" y="468299"/>
              <a:ext cx="319677" cy="242660"/>
              <a:chOff x="6621095" y="1452181"/>
              <a:chExt cx="330894" cy="250785"/>
            </a:xfrm>
          </p:grpSpPr>
          <p:sp>
            <p:nvSpPr>
              <p:cNvPr id="496" name="Google Shape;496;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293" name="Shape 1293"/>
        <p:cNvGrpSpPr/>
        <p:nvPr/>
      </p:nvGrpSpPr>
      <p:grpSpPr>
        <a:xfrm>
          <a:off x="0" y="0"/>
          <a:ext cx="0" cy="0"/>
          <a:chOff x="0" y="0"/>
          <a:chExt cx="0" cy="0"/>
        </a:xfrm>
      </p:grpSpPr>
      <p:pic>
        <p:nvPicPr>
          <p:cNvPr id="1294" name="Google Shape;1294;p31"/>
          <p:cNvPicPr preferRelativeResize="0"/>
          <p:nvPr/>
        </p:nvPicPr>
        <p:blipFill>
          <a:blip r:embed="rId3">
            <a:alphaModFix/>
          </a:blip>
          <a:stretch>
            <a:fillRect/>
          </a:stretch>
        </p:blipFill>
        <p:spPr>
          <a:xfrm>
            <a:off x="59200" y="226925"/>
            <a:ext cx="9084800" cy="4351662"/>
          </a:xfrm>
          <a:prstGeom prst="rect">
            <a:avLst/>
          </a:prstGeom>
          <a:noFill/>
          <a:ln>
            <a:noFill/>
          </a:ln>
        </p:spPr>
      </p:pic>
      <p:sp>
        <p:nvSpPr>
          <p:cNvPr id="1295" name="Google Shape;1295;p31"/>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296" name="Google Shape;1296;p31"/>
          <p:cNvSpPr/>
          <p:nvPr/>
        </p:nvSpPr>
        <p:spPr>
          <a:xfrm>
            <a:off x="6363485" y="4807673"/>
            <a:ext cx="746700" cy="147000"/>
          </a:xfrm>
          <a:prstGeom prst="ellipse">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pic>
        <p:nvPicPr>
          <p:cNvPr id="1297" name="Google Shape;1297;p31"/>
          <p:cNvPicPr preferRelativeResize="0"/>
          <p:nvPr/>
        </p:nvPicPr>
        <p:blipFill rotWithShape="1">
          <a:blip r:embed="rId4">
            <a:alphaModFix/>
          </a:blip>
          <a:srcRect b="0" l="0" r="0" t="0"/>
          <a:stretch/>
        </p:blipFill>
        <p:spPr>
          <a:xfrm flipH="1">
            <a:off x="6402903" y="2943852"/>
            <a:ext cx="746669" cy="19290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1" name="Shape 1301"/>
        <p:cNvGrpSpPr/>
        <p:nvPr/>
      </p:nvGrpSpPr>
      <p:grpSpPr>
        <a:xfrm>
          <a:off x="0" y="0"/>
          <a:ext cx="0" cy="0"/>
          <a:chOff x="0" y="0"/>
          <a:chExt cx="0" cy="0"/>
        </a:xfrm>
      </p:grpSpPr>
      <p:sp>
        <p:nvSpPr>
          <p:cNvPr id="1302" name="Google Shape;1302;p32"/>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303" name="Google Shape;1303;p32"/>
          <p:cNvPicPr preferRelativeResize="0"/>
          <p:nvPr/>
        </p:nvPicPr>
        <p:blipFill rotWithShape="1">
          <a:blip r:embed="rId3">
            <a:alphaModFix/>
          </a:blip>
          <a:srcRect b="0" l="0" r="0" t="0"/>
          <a:stretch/>
        </p:blipFill>
        <p:spPr>
          <a:xfrm>
            <a:off x="271228" y="2953327"/>
            <a:ext cx="746669" cy="1929039"/>
          </a:xfrm>
          <a:prstGeom prst="rect">
            <a:avLst/>
          </a:prstGeom>
          <a:noFill/>
          <a:ln>
            <a:noFill/>
          </a:ln>
        </p:spPr>
      </p:pic>
      <p:pic>
        <p:nvPicPr>
          <p:cNvPr id="1304" name="Google Shape;1304;p32"/>
          <p:cNvPicPr preferRelativeResize="0"/>
          <p:nvPr/>
        </p:nvPicPr>
        <p:blipFill>
          <a:blip r:embed="rId4">
            <a:alphaModFix/>
          </a:blip>
          <a:stretch>
            <a:fillRect/>
          </a:stretch>
        </p:blipFill>
        <p:spPr>
          <a:xfrm>
            <a:off x="2571625" y="3019100"/>
            <a:ext cx="4254377" cy="1929050"/>
          </a:xfrm>
          <a:prstGeom prst="rect">
            <a:avLst/>
          </a:prstGeom>
          <a:noFill/>
          <a:ln>
            <a:noFill/>
          </a:ln>
        </p:spPr>
      </p:pic>
      <p:pic>
        <p:nvPicPr>
          <p:cNvPr id="1305" name="Google Shape;1305;p32"/>
          <p:cNvPicPr preferRelativeResize="0"/>
          <p:nvPr/>
        </p:nvPicPr>
        <p:blipFill>
          <a:blip r:embed="rId5">
            <a:alphaModFix/>
          </a:blip>
          <a:stretch>
            <a:fillRect/>
          </a:stretch>
        </p:blipFill>
        <p:spPr>
          <a:xfrm>
            <a:off x="862750" y="139225"/>
            <a:ext cx="7672115" cy="26485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33"/>
          <p:cNvSpPr txBox="1"/>
          <p:nvPr>
            <p:ph idx="4294967295" type="title"/>
          </p:nvPr>
        </p:nvSpPr>
        <p:spPr>
          <a:xfrm>
            <a:off x="381000" y="453200"/>
            <a:ext cx="56409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solidFill>
                  <a:schemeClr val="lt1"/>
                </a:solidFill>
              </a:rPr>
              <a:t>Maps - Vaccinations</a:t>
            </a:r>
            <a:endParaRPr sz="3000">
              <a:solidFill>
                <a:schemeClr val="lt1"/>
              </a:solidFill>
            </a:endParaRPr>
          </a:p>
        </p:txBody>
      </p:sp>
      <p:sp>
        <p:nvSpPr>
          <p:cNvPr id="1311" name="Google Shape;1311;p3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pic>
        <p:nvPicPr>
          <p:cNvPr id="1312" name="Google Shape;1312;p33"/>
          <p:cNvPicPr preferRelativeResize="0"/>
          <p:nvPr/>
        </p:nvPicPr>
        <p:blipFill>
          <a:blip r:embed="rId3">
            <a:alphaModFix/>
          </a:blip>
          <a:stretch>
            <a:fillRect/>
          </a:stretch>
        </p:blipFill>
        <p:spPr>
          <a:xfrm>
            <a:off x="837300" y="841250"/>
            <a:ext cx="7324201" cy="430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34"/>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a:t>
            </a:r>
            <a:endParaRPr/>
          </a:p>
        </p:txBody>
      </p:sp>
      <p:sp>
        <p:nvSpPr>
          <p:cNvPr id="1318" name="Google Shape;1318;p34"/>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Significance</a:t>
            </a:r>
            <a:endParaRPr b="1"/>
          </a:p>
          <a:p>
            <a:pPr indent="0" lvl="0" marL="0" rtl="0" algn="l">
              <a:spcBef>
                <a:spcPts val="600"/>
              </a:spcBef>
              <a:spcAft>
                <a:spcPts val="0"/>
              </a:spcAft>
              <a:buNone/>
            </a:pPr>
            <a:r>
              <a:rPr lang="en"/>
              <a:t>Our Machine Learning model is </a:t>
            </a:r>
            <a:r>
              <a:rPr lang="en"/>
              <a:t>predictive and accurate….</a:t>
            </a:r>
            <a:endParaRPr/>
          </a:p>
        </p:txBody>
      </p:sp>
      <p:sp>
        <p:nvSpPr>
          <p:cNvPr id="1319" name="Google Shape;1319;p34"/>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Demographics</a:t>
            </a:r>
            <a:endParaRPr b="1"/>
          </a:p>
          <a:p>
            <a:pPr indent="0" lvl="0" marL="0" rtl="0" algn="l">
              <a:spcBef>
                <a:spcPts val="600"/>
              </a:spcBef>
              <a:spcAft>
                <a:spcPts val="0"/>
              </a:spcAft>
              <a:buNone/>
            </a:pPr>
            <a:r>
              <a:rPr lang="en"/>
              <a:t>There is no one specific demographic that solely predicts whether or not an individual will get vaccinated</a:t>
            </a:r>
            <a:endParaRPr/>
          </a:p>
        </p:txBody>
      </p:sp>
      <p:sp>
        <p:nvSpPr>
          <p:cNvPr id="1320" name="Google Shape;1320;p3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35"/>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SWOT Analysis</a:t>
            </a:r>
            <a:endParaRPr/>
          </a:p>
        </p:txBody>
      </p:sp>
      <p:sp>
        <p:nvSpPr>
          <p:cNvPr id="1326" name="Google Shape;1326;p3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7" name="Google Shape;1327;p35"/>
          <p:cNvSpPr/>
          <p:nvPr/>
        </p:nvSpPr>
        <p:spPr>
          <a:xfrm>
            <a:off x="484400" y="1363400"/>
            <a:ext cx="4012800" cy="1584600"/>
          </a:xfrm>
          <a:prstGeom prst="rect">
            <a:avLst/>
          </a:prstGeom>
          <a:solidFill>
            <a:schemeClr val="lt2"/>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STRENGTHS</a:t>
            </a:r>
            <a:endParaRPr b="1">
              <a:solidFill>
                <a:schemeClr val="dk1"/>
              </a:solidFill>
              <a:latin typeface="Barlow"/>
              <a:ea typeface="Barlow"/>
              <a:cs typeface="Barlow"/>
              <a:sym typeface="Barlow"/>
            </a:endParaRPr>
          </a:p>
          <a:p>
            <a:pPr indent="0" lvl="0" marL="0" rtl="0" algn="l">
              <a:spcBef>
                <a:spcPts val="600"/>
              </a:spcBef>
              <a:spcAft>
                <a:spcPts val="600"/>
              </a:spcAft>
              <a:buNone/>
            </a:pPr>
            <a:r>
              <a:rPr lang="en">
                <a:solidFill>
                  <a:schemeClr val="dk1"/>
                </a:solidFill>
                <a:latin typeface="Barlow"/>
                <a:ea typeface="Barlow"/>
                <a:cs typeface="Barlow"/>
                <a:sym typeface="Barlow"/>
              </a:rPr>
              <a:t>Model is predictive and accurate.</a:t>
            </a:r>
            <a:endParaRPr>
              <a:solidFill>
                <a:schemeClr val="dk1"/>
              </a:solidFill>
              <a:latin typeface="Barlow"/>
              <a:ea typeface="Barlow"/>
              <a:cs typeface="Barlow"/>
              <a:sym typeface="Barlow"/>
            </a:endParaRPr>
          </a:p>
        </p:txBody>
      </p:sp>
      <p:sp>
        <p:nvSpPr>
          <p:cNvPr id="1328" name="Google Shape;1328;p35"/>
          <p:cNvSpPr/>
          <p:nvPr/>
        </p:nvSpPr>
        <p:spPr>
          <a:xfrm>
            <a:off x="4663070" y="1363400"/>
            <a:ext cx="4012800" cy="1584600"/>
          </a:xfrm>
          <a:prstGeom prst="rect">
            <a:avLst/>
          </a:prstGeom>
          <a:solidFill>
            <a:schemeClr val="lt2"/>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dk1"/>
                </a:solidFill>
                <a:latin typeface="Barlow"/>
                <a:ea typeface="Barlow"/>
                <a:cs typeface="Barlow"/>
                <a:sym typeface="Barlow"/>
              </a:rPr>
              <a:t>WEAKNESSES</a:t>
            </a:r>
            <a:endParaRPr b="1">
              <a:solidFill>
                <a:schemeClr val="dk1"/>
              </a:solidFill>
              <a:latin typeface="Barlow"/>
              <a:ea typeface="Barlow"/>
              <a:cs typeface="Barlow"/>
              <a:sym typeface="Barlow"/>
            </a:endParaRPr>
          </a:p>
          <a:p>
            <a:pPr indent="0" lvl="0" marL="0" rtl="0" algn="r">
              <a:spcBef>
                <a:spcPts val="600"/>
              </a:spcBef>
              <a:spcAft>
                <a:spcPts val="600"/>
              </a:spcAft>
              <a:buNone/>
            </a:pPr>
            <a:r>
              <a:rPr lang="en">
                <a:solidFill>
                  <a:schemeClr val="dk1"/>
                </a:solidFill>
                <a:latin typeface="Barlow"/>
                <a:ea typeface="Barlow"/>
                <a:cs typeface="Barlow"/>
                <a:sym typeface="Barlow"/>
              </a:rPr>
              <a:t>Unable to point to specific predictor</a:t>
            </a:r>
            <a:endParaRPr>
              <a:solidFill>
                <a:schemeClr val="dk1"/>
              </a:solidFill>
              <a:latin typeface="Barlow"/>
              <a:ea typeface="Barlow"/>
              <a:cs typeface="Barlow"/>
              <a:sym typeface="Barlow"/>
            </a:endParaRPr>
          </a:p>
        </p:txBody>
      </p:sp>
      <p:sp>
        <p:nvSpPr>
          <p:cNvPr id="1329" name="Google Shape;1329;p35"/>
          <p:cNvSpPr/>
          <p:nvPr/>
        </p:nvSpPr>
        <p:spPr>
          <a:xfrm>
            <a:off x="484400" y="3121900"/>
            <a:ext cx="4012800" cy="1584600"/>
          </a:xfrm>
          <a:prstGeom prst="rect">
            <a:avLst/>
          </a:prstGeom>
          <a:solidFill>
            <a:schemeClr val="lt2"/>
          </a:solidFill>
          <a:ln>
            <a:noFill/>
          </a:ln>
        </p:spPr>
        <p:txBody>
          <a:bodyPr anchorCtr="0" anchor="b" bIns="91425" lIns="91425" spcFirstLastPara="1" rIns="1371600"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rPr lang="en">
                <a:solidFill>
                  <a:schemeClr val="dk1"/>
                </a:solidFill>
                <a:latin typeface="Barlow"/>
                <a:ea typeface="Barlow"/>
                <a:cs typeface="Barlow"/>
                <a:sym typeface="Barlow"/>
              </a:rPr>
              <a:t>Broaden scope and test predictive ability. Multiple Regression model</a:t>
            </a:r>
            <a:endParaRPr>
              <a:solidFill>
                <a:schemeClr val="dk1"/>
              </a:solidFill>
              <a:latin typeface="Barlow"/>
              <a:ea typeface="Barlow"/>
              <a:cs typeface="Barlow"/>
              <a:sym typeface="Barlow"/>
            </a:endParaRPr>
          </a:p>
          <a:p>
            <a:pPr indent="0" lvl="0" marL="0" rtl="0" algn="l">
              <a:spcBef>
                <a:spcPts val="600"/>
              </a:spcBef>
              <a:spcAft>
                <a:spcPts val="600"/>
              </a:spcAft>
              <a:buClr>
                <a:schemeClr val="dk1"/>
              </a:buClr>
              <a:buSzPts val="1100"/>
              <a:buFont typeface="Arial"/>
              <a:buNone/>
            </a:pPr>
            <a:r>
              <a:rPr b="1" lang="en">
                <a:solidFill>
                  <a:schemeClr val="dk1"/>
                </a:solidFill>
                <a:latin typeface="Barlow"/>
                <a:ea typeface="Barlow"/>
                <a:cs typeface="Barlow"/>
                <a:sym typeface="Barlow"/>
              </a:rPr>
              <a:t>OPPORTUNITIES</a:t>
            </a:r>
            <a:endParaRPr>
              <a:solidFill>
                <a:schemeClr val="dk1"/>
              </a:solidFill>
              <a:latin typeface="Barlow"/>
              <a:ea typeface="Barlow"/>
              <a:cs typeface="Barlow"/>
              <a:sym typeface="Barlow"/>
            </a:endParaRPr>
          </a:p>
        </p:txBody>
      </p:sp>
      <p:sp>
        <p:nvSpPr>
          <p:cNvPr id="1330" name="Google Shape;1330;p35"/>
          <p:cNvSpPr/>
          <p:nvPr/>
        </p:nvSpPr>
        <p:spPr>
          <a:xfrm>
            <a:off x="4663070" y="3121900"/>
            <a:ext cx="4012800" cy="1584600"/>
          </a:xfrm>
          <a:prstGeom prst="rect">
            <a:avLst/>
          </a:prstGeom>
          <a:solidFill>
            <a:schemeClr val="lt2"/>
          </a:solidFill>
          <a:ln>
            <a:noFill/>
          </a:ln>
        </p:spPr>
        <p:txBody>
          <a:bodyPr anchorCtr="0" anchor="b"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A Snap-shot of data that can change over time.</a:t>
            </a:r>
            <a:endParaRPr>
              <a:solidFill>
                <a:schemeClr val="dk1"/>
              </a:solidFill>
              <a:latin typeface="Barlow"/>
              <a:ea typeface="Barlow"/>
              <a:cs typeface="Barlow"/>
              <a:sym typeface="Barlow"/>
            </a:endParaRPr>
          </a:p>
          <a:p>
            <a:pPr indent="0" lvl="0" marL="0" rtl="0" algn="r">
              <a:spcBef>
                <a:spcPts val="600"/>
              </a:spcBef>
              <a:spcAft>
                <a:spcPts val="600"/>
              </a:spcAft>
              <a:buNone/>
            </a:pPr>
            <a:r>
              <a:rPr b="1" lang="en">
                <a:solidFill>
                  <a:schemeClr val="dk1"/>
                </a:solidFill>
                <a:latin typeface="Barlow"/>
                <a:ea typeface="Barlow"/>
                <a:cs typeface="Barlow"/>
                <a:sym typeface="Barlow"/>
              </a:rPr>
              <a:t>THREATS</a:t>
            </a:r>
            <a:endParaRPr>
              <a:solidFill>
                <a:schemeClr val="dk1"/>
              </a:solidFill>
              <a:latin typeface="Barlow"/>
              <a:ea typeface="Barlow"/>
              <a:cs typeface="Barlow"/>
              <a:sym typeface="Barlow"/>
            </a:endParaRPr>
          </a:p>
        </p:txBody>
      </p:sp>
      <p:sp>
        <p:nvSpPr>
          <p:cNvPr id="1331" name="Google Shape;1331;p35"/>
          <p:cNvSpPr/>
          <p:nvPr/>
        </p:nvSpPr>
        <p:spPr>
          <a:xfrm>
            <a:off x="3285625" y="1738389"/>
            <a:ext cx="2417100" cy="24171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5"/>
          <p:cNvSpPr/>
          <p:nvPr/>
        </p:nvSpPr>
        <p:spPr>
          <a:xfrm rot="5400000">
            <a:off x="3459879" y="1738389"/>
            <a:ext cx="2417100" cy="2417100"/>
          </a:xfrm>
          <a:prstGeom prst="pie">
            <a:avLst>
              <a:gd fmla="val 1078886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5"/>
          <p:cNvSpPr/>
          <p:nvPr/>
        </p:nvSpPr>
        <p:spPr>
          <a:xfrm rot="10800000">
            <a:off x="3459879" y="1914006"/>
            <a:ext cx="2417100" cy="2417100"/>
          </a:xfrm>
          <a:prstGeom prst="pie">
            <a:avLst>
              <a:gd fmla="val 10788866"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5"/>
          <p:cNvSpPr/>
          <p:nvPr/>
        </p:nvSpPr>
        <p:spPr>
          <a:xfrm rot="-5400000">
            <a:off x="3285625" y="1914006"/>
            <a:ext cx="2417100" cy="2417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5"/>
          <p:cNvSpPr/>
          <p:nvPr/>
        </p:nvSpPr>
        <p:spPr>
          <a:xfrm>
            <a:off x="3842100" y="2242577"/>
            <a:ext cx="346481" cy="446525"/>
          </a:xfrm>
          <a:prstGeom prst="rect">
            <a:avLst/>
          </a:prstGeom>
        </p:spPr>
        <p:txBody>
          <a:bodyPr>
            <a:prstTxWarp prst="textPlain"/>
          </a:bodyPr>
          <a:lstStyle/>
          <a:p>
            <a:pPr lvl="0" algn="ctr"/>
            <a:r>
              <a:rPr b="1" i="0">
                <a:ln>
                  <a:noFill/>
                </a:ln>
                <a:solidFill>
                  <a:schemeClr val="lt1"/>
                </a:solidFill>
                <a:latin typeface="Raleway"/>
              </a:rPr>
              <a:t>S</a:t>
            </a:r>
          </a:p>
        </p:txBody>
      </p:sp>
      <p:sp>
        <p:nvSpPr>
          <p:cNvPr id="1336" name="Google Shape;1336;p35"/>
          <p:cNvSpPr/>
          <p:nvPr/>
        </p:nvSpPr>
        <p:spPr>
          <a:xfrm>
            <a:off x="4857720" y="2250297"/>
            <a:ext cx="650964" cy="438496"/>
          </a:xfrm>
          <a:prstGeom prst="rect">
            <a:avLst/>
          </a:prstGeom>
        </p:spPr>
        <p:txBody>
          <a:bodyPr>
            <a:prstTxWarp prst="textPlain"/>
          </a:bodyPr>
          <a:lstStyle/>
          <a:p>
            <a:pPr lvl="0" algn="ctr"/>
            <a:r>
              <a:rPr b="1" i="0">
                <a:ln>
                  <a:noFill/>
                </a:ln>
                <a:solidFill>
                  <a:schemeClr val="lt1"/>
                </a:solidFill>
                <a:latin typeface="Raleway"/>
              </a:rPr>
              <a:t>W</a:t>
            </a:r>
          </a:p>
        </p:txBody>
      </p:sp>
      <p:sp>
        <p:nvSpPr>
          <p:cNvPr id="1337" name="Google Shape;1337;p35"/>
          <p:cNvSpPr/>
          <p:nvPr/>
        </p:nvSpPr>
        <p:spPr>
          <a:xfrm>
            <a:off x="3807513" y="3348952"/>
            <a:ext cx="428005" cy="444672"/>
          </a:xfrm>
          <a:prstGeom prst="rect">
            <a:avLst/>
          </a:prstGeom>
        </p:spPr>
        <p:txBody>
          <a:bodyPr>
            <a:prstTxWarp prst="textPlain"/>
          </a:bodyPr>
          <a:lstStyle/>
          <a:p>
            <a:pPr lvl="0" algn="ctr"/>
            <a:r>
              <a:rPr b="1" i="0">
                <a:ln>
                  <a:noFill/>
                </a:ln>
                <a:solidFill>
                  <a:schemeClr val="lt1"/>
                </a:solidFill>
                <a:latin typeface="Raleway"/>
              </a:rPr>
              <a:t>O</a:t>
            </a:r>
          </a:p>
        </p:txBody>
      </p:sp>
      <p:sp>
        <p:nvSpPr>
          <p:cNvPr id="1338" name="Google Shape;1338;p35"/>
          <p:cNvSpPr/>
          <p:nvPr/>
        </p:nvSpPr>
        <p:spPr>
          <a:xfrm>
            <a:off x="4971979" y="3356672"/>
            <a:ext cx="365009" cy="438496"/>
          </a:xfrm>
          <a:prstGeom prst="rect">
            <a:avLst/>
          </a:prstGeom>
        </p:spPr>
        <p:txBody>
          <a:bodyPr>
            <a:prstTxWarp prst="textPlain"/>
          </a:bodyPr>
          <a:lstStyle/>
          <a:p>
            <a:pPr lvl="0" algn="ctr"/>
            <a:r>
              <a:rPr b="1" i="0">
                <a:ln>
                  <a:noFill/>
                </a:ln>
                <a:solidFill>
                  <a:schemeClr val="lt1"/>
                </a:solidFill>
                <a:latin typeface="Raleway"/>
              </a:rPr>
              <a:t>T</a:t>
            </a:r>
          </a:p>
        </p:txBody>
      </p:sp>
      <p:pic>
        <p:nvPicPr>
          <p:cNvPr id="1339" name="Google Shape;1339;p35"/>
          <p:cNvPicPr preferRelativeResize="0"/>
          <p:nvPr/>
        </p:nvPicPr>
        <p:blipFill rotWithShape="1">
          <a:blip r:embed="rId4">
            <a:alphaModFix/>
          </a:blip>
          <a:srcRect b="0" l="0" r="0" t="0"/>
          <a:stretch/>
        </p:blipFill>
        <p:spPr>
          <a:xfrm>
            <a:off x="3" y="2949677"/>
            <a:ext cx="746669" cy="19290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3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Credits</a:t>
            </a:r>
            <a:endParaRPr/>
          </a:p>
        </p:txBody>
      </p:sp>
      <p:sp>
        <p:nvSpPr>
          <p:cNvPr id="1345" name="Google Shape;1345;p36"/>
          <p:cNvSpPr txBox="1"/>
          <p:nvPr>
            <p:ph idx="1" type="body"/>
          </p:nvPr>
        </p:nvSpPr>
        <p:spPr>
          <a:xfrm>
            <a:off x="457200" y="1462350"/>
            <a:ext cx="81918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Special thanks to all the people who worked on this analysis and the sources we used:</a:t>
            </a:r>
            <a:endParaRPr sz="2400"/>
          </a:p>
          <a:p>
            <a:pPr indent="-381000" lvl="0" marL="457200" rtl="0" algn="l">
              <a:lnSpc>
                <a:spcPct val="115000"/>
              </a:lnSpc>
              <a:spcBef>
                <a:spcPts val="600"/>
              </a:spcBef>
              <a:spcAft>
                <a:spcPts val="0"/>
              </a:spcAft>
              <a:buSzPts val="2400"/>
              <a:buChar char="▸"/>
            </a:pPr>
            <a:r>
              <a:rPr lang="en" sz="1200" u="sng">
                <a:solidFill>
                  <a:schemeClr val="hlink"/>
                </a:solidFill>
                <a:highlight>
                  <a:srgbClr val="FFFFFF"/>
                </a:highlight>
                <a:latin typeface="Arial"/>
                <a:ea typeface="Arial"/>
                <a:cs typeface="Arial"/>
                <a:sym typeface="Arial"/>
                <a:hlinkClick r:id="rId3"/>
              </a:rPr>
              <a:t>https://covidtracking.com/</a:t>
            </a:r>
            <a:endParaRPr sz="2400"/>
          </a:p>
          <a:p>
            <a:pPr indent="-381000" lvl="0" marL="457200" rtl="0" algn="l">
              <a:lnSpc>
                <a:spcPct val="115000"/>
              </a:lnSpc>
              <a:spcBef>
                <a:spcPts val="0"/>
              </a:spcBef>
              <a:spcAft>
                <a:spcPts val="0"/>
              </a:spcAft>
              <a:buSzPts val="2400"/>
              <a:buChar char="▸"/>
            </a:pPr>
            <a:r>
              <a:rPr lang="en" sz="1200" u="sng">
                <a:solidFill>
                  <a:schemeClr val="hlink"/>
                </a:solidFill>
                <a:highlight>
                  <a:srgbClr val="FFFFFF"/>
                </a:highlight>
                <a:latin typeface="Arial"/>
                <a:ea typeface="Arial"/>
                <a:cs typeface="Arial"/>
                <a:sym typeface="Arial"/>
                <a:hlinkClick r:id="rId4"/>
              </a:rPr>
              <a:t>https://health.data.ny.gov/browse?tags=covid-19</a:t>
            </a:r>
            <a:endParaRPr sz="2400"/>
          </a:p>
          <a:p>
            <a:pPr indent="-381000" lvl="0" marL="457200" rtl="0" algn="l">
              <a:lnSpc>
                <a:spcPct val="115000"/>
              </a:lnSpc>
              <a:spcBef>
                <a:spcPts val="0"/>
              </a:spcBef>
              <a:spcAft>
                <a:spcPts val="0"/>
              </a:spcAft>
              <a:buSzPts val="2400"/>
              <a:buChar char="▸"/>
            </a:pPr>
            <a:r>
              <a:rPr lang="en" sz="1200" u="sng">
                <a:solidFill>
                  <a:schemeClr val="hlink"/>
                </a:solidFill>
                <a:highlight>
                  <a:srgbClr val="FFFFFF"/>
                </a:highlight>
                <a:latin typeface="Arial"/>
                <a:ea typeface="Arial"/>
                <a:cs typeface="Arial"/>
                <a:sym typeface="Arial"/>
                <a:hlinkClick r:id="rId5"/>
              </a:rPr>
              <a:t>https://www1.nyc.gov/site/planning/planning-level/nyc-population/2020-census.page##2020-census-results</a:t>
            </a:r>
            <a:endParaRPr sz="2400"/>
          </a:p>
        </p:txBody>
      </p:sp>
      <p:sp>
        <p:nvSpPr>
          <p:cNvPr id="1346" name="Google Shape;1346;p3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3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Team Presentation</a:t>
            </a:r>
            <a:endParaRPr/>
          </a:p>
        </p:txBody>
      </p:sp>
      <p:sp>
        <p:nvSpPr>
          <p:cNvPr id="1352" name="Google Shape;1352;p3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3" name="Google Shape;1353;p37"/>
          <p:cNvSpPr txBox="1"/>
          <p:nvPr/>
        </p:nvSpPr>
        <p:spPr>
          <a:xfrm>
            <a:off x="724100" y="276135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Kyle </a:t>
            </a:r>
            <a:r>
              <a:rPr b="1" lang="en">
                <a:solidFill>
                  <a:schemeClr val="accent1"/>
                </a:solidFill>
                <a:highlight>
                  <a:srgbClr val="FFFFFF"/>
                </a:highlight>
                <a:latin typeface="Barlow"/>
                <a:ea typeface="Barlow"/>
                <a:cs typeface="Barlow"/>
                <a:sym typeface="Barlow"/>
              </a:rPr>
              <a:t>Yuvienco</a:t>
            </a:r>
            <a:endParaRPr b="1">
              <a:solidFill>
                <a:schemeClr val="accent1"/>
              </a:solidFill>
              <a:highlight>
                <a:srgbClr val="FFFFFF"/>
              </a:highlight>
              <a:latin typeface="Barlow"/>
              <a:ea typeface="Barlow"/>
              <a:cs typeface="Barlow"/>
              <a:sym typeface="Barlow"/>
            </a:endParaRPr>
          </a:p>
          <a:p>
            <a:pPr indent="0" lvl="0" marL="0" rtl="0" algn="ctr">
              <a:spcBef>
                <a:spcPts val="400"/>
              </a:spcBef>
              <a:spcAft>
                <a:spcPts val="0"/>
              </a:spcAft>
              <a:buNone/>
            </a:pPr>
            <a:r>
              <a:rPr lang="en" sz="1200">
                <a:solidFill>
                  <a:schemeClr val="accent1"/>
                </a:solidFill>
                <a:latin typeface="Barlow"/>
                <a:ea typeface="Barlow"/>
                <a:cs typeface="Barlow"/>
                <a:sym typeface="Barlow"/>
              </a:rPr>
              <a:t>Team Leader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1354" name="Google Shape;1354;p37"/>
          <p:cNvSpPr txBox="1"/>
          <p:nvPr/>
        </p:nvSpPr>
        <p:spPr>
          <a:xfrm>
            <a:off x="3579125" y="2758275"/>
            <a:ext cx="1979100" cy="664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Kristin Allocco</a:t>
            </a:r>
            <a:br>
              <a:rPr lang="en">
                <a:solidFill>
                  <a:schemeClr val="accent1"/>
                </a:solidFill>
                <a:latin typeface="Barlow"/>
                <a:ea typeface="Barlow"/>
                <a:cs typeface="Barlow"/>
                <a:sym typeface="Barlow"/>
              </a:rPr>
            </a:br>
            <a:r>
              <a:rPr lang="en" sz="1200">
                <a:solidFill>
                  <a:schemeClr val="accent1"/>
                </a:solidFill>
                <a:latin typeface="Barlow"/>
                <a:ea typeface="Barlow"/>
                <a:cs typeface="Barlow"/>
                <a:sym typeface="Barlow"/>
              </a:rPr>
              <a:t>Team Member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solidFill>
                <a:schemeClr val="accent1"/>
              </a:solidFill>
              <a:latin typeface="Barlow"/>
              <a:ea typeface="Barlow"/>
              <a:cs typeface="Barlow"/>
              <a:sym typeface="Barlow"/>
            </a:endParaRPr>
          </a:p>
        </p:txBody>
      </p:sp>
      <p:sp>
        <p:nvSpPr>
          <p:cNvPr id="1355" name="Google Shape;1355;p37"/>
          <p:cNvSpPr txBox="1"/>
          <p:nvPr/>
        </p:nvSpPr>
        <p:spPr>
          <a:xfrm>
            <a:off x="6704688" y="38542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Tara Keckeisen</a:t>
            </a:r>
            <a:br>
              <a:rPr lang="en">
                <a:solidFill>
                  <a:schemeClr val="accent1"/>
                </a:solidFill>
                <a:latin typeface="Barlow"/>
                <a:ea typeface="Barlow"/>
                <a:cs typeface="Barlow"/>
                <a:sym typeface="Barlow"/>
              </a:rPr>
            </a:br>
            <a:r>
              <a:rPr lang="en" sz="1200">
                <a:solidFill>
                  <a:schemeClr val="accent1"/>
                </a:solidFill>
                <a:latin typeface="Barlow"/>
                <a:ea typeface="Barlow"/>
                <a:cs typeface="Barlow"/>
                <a:sym typeface="Barlow"/>
              </a:rPr>
              <a:t>Team Member </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1356" name="Google Shape;1356;p37"/>
          <p:cNvSpPr txBox="1"/>
          <p:nvPr/>
        </p:nvSpPr>
        <p:spPr>
          <a:xfrm>
            <a:off x="6704700" y="2723625"/>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Portia Wallace</a:t>
            </a:r>
            <a:endParaRPr b="1">
              <a:solidFill>
                <a:schemeClr val="accent1"/>
              </a:solidFill>
              <a:latin typeface="Barlow"/>
              <a:ea typeface="Barlow"/>
              <a:cs typeface="Barlow"/>
              <a:sym typeface="Barlow"/>
            </a:endParaRPr>
          </a:p>
          <a:p>
            <a:pPr indent="0" lvl="0" marL="0" rtl="0" algn="ctr">
              <a:spcBef>
                <a:spcPts val="400"/>
              </a:spcBef>
              <a:spcAft>
                <a:spcPts val="0"/>
              </a:spcAft>
              <a:buNone/>
            </a:pPr>
            <a:r>
              <a:rPr lang="en" sz="1200">
                <a:solidFill>
                  <a:schemeClr val="accent1"/>
                </a:solidFill>
                <a:latin typeface="Barlow"/>
                <a:ea typeface="Barlow"/>
                <a:cs typeface="Barlow"/>
                <a:sym typeface="Barlow"/>
              </a:rPr>
              <a:t>Team Member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1357" name="Google Shape;1357;p37"/>
          <p:cNvSpPr txBox="1"/>
          <p:nvPr/>
        </p:nvSpPr>
        <p:spPr>
          <a:xfrm>
            <a:off x="0" y="1598275"/>
            <a:ext cx="9144000" cy="6648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900">
                <a:solidFill>
                  <a:schemeClr val="accent2"/>
                </a:solidFill>
                <a:latin typeface="Raleway"/>
                <a:ea typeface="Raleway"/>
                <a:cs typeface="Raleway"/>
                <a:sym typeface="Raleway"/>
              </a:rPr>
              <a:t>Talk Data To Me </a:t>
            </a:r>
            <a:endParaRPr b="1" sz="500"/>
          </a:p>
        </p:txBody>
      </p:sp>
      <p:sp>
        <p:nvSpPr>
          <p:cNvPr id="1358" name="Google Shape;1358;p37"/>
          <p:cNvSpPr txBox="1"/>
          <p:nvPr/>
        </p:nvSpPr>
        <p:spPr>
          <a:xfrm>
            <a:off x="647150" y="3815950"/>
            <a:ext cx="1643100" cy="90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John Freeman</a:t>
            </a:r>
            <a:endParaRPr b="1">
              <a:solidFill>
                <a:schemeClr val="accent1"/>
              </a:solidFill>
              <a:latin typeface="Barlow"/>
              <a:ea typeface="Barlow"/>
              <a:cs typeface="Barlow"/>
              <a:sym typeface="Barlow"/>
            </a:endParaRPr>
          </a:p>
          <a:p>
            <a:pPr indent="0" lvl="0" marL="0" rtl="0" algn="ctr">
              <a:spcBef>
                <a:spcPts val="400"/>
              </a:spcBef>
              <a:spcAft>
                <a:spcPts val="0"/>
              </a:spcAft>
              <a:buNone/>
            </a:pPr>
            <a:r>
              <a:rPr lang="en" sz="1200">
                <a:solidFill>
                  <a:schemeClr val="accent1"/>
                </a:solidFill>
                <a:latin typeface="Barlow"/>
                <a:ea typeface="Barlow"/>
                <a:cs typeface="Barlow"/>
                <a:sym typeface="Barlow"/>
              </a:rPr>
              <a:t>Team Member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1359" name="Google Shape;1359;p37"/>
          <p:cNvSpPr txBox="1"/>
          <p:nvPr/>
        </p:nvSpPr>
        <p:spPr>
          <a:xfrm>
            <a:off x="3827400" y="38542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Helena Rabasco</a:t>
            </a:r>
            <a:endParaRPr b="1">
              <a:solidFill>
                <a:schemeClr val="accent1"/>
              </a:solidFill>
              <a:latin typeface="Barlow"/>
              <a:ea typeface="Barlow"/>
              <a:cs typeface="Barlow"/>
              <a:sym typeface="Barlow"/>
            </a:endParaRPr>
          </a:p>
          <a:p>
            <a:pPr indent="0" lvl="0" marL="0" rtl="0" algn="ctr">
              <a:spcBef>
                <a:spcPts val="400"/>
              </a:spcBef>
              <a:spcAft>
                <a:spcPts val="0"/>
              </a:spcAft>
              <a:buNone/>
            </a:pPr>
            <a:r>
              <a:rPr lang="en" sz="1200">
                <a:solidFill>
                  <a:schemeClr val="accent1"/>
                </a:solidFill>
                <a:latin typeface="Barlow"/>
                <a:ea typeface="Barlow"/>
                <a:cs typeface="Barlow"/>
                <a:sym typeface="Barlow"/>
              </a:rPr>
              <a:t>Team Member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3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365" name="Google Shape;1365;p38"/>
          <p:cNvGrpSpPr/>
          <p:nvPr/>
        </p:nvGrpSpPr>
        <p:grpSpPr>
          <a:xfrm>
            <a:off x="5410301" y="719490"/>
            <a:ext cx="3356124" cy="3829046"/>
            <a:chOff x="2602525" y="317054"/>
            <a:chExt cx="4174283" cy="4762495"/>
          </a:xfrm>
        </p:grpSpPr>
        <p:sp>
          <p:nvSpPr>
            <p:cNvPr id="1366" name="Google Shape;1366;p38"/>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38"/>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38"/>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38"/>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38"/>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38"/>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38"/>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38"/>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38"/>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38"/>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38"/>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38"/>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8" name="Google Shape;1378;p38"/>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38"/>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38"/>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1" name="Google Shape;1381;p38"/>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2" name="Google Shape;1382;p38"/>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38"/>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38"/>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38"/>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38"/>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38"/>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38"/>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38"/>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38"/>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38"/>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2" name="Google Shape;1392;p38"/>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38"/>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38"/>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5" name="Google Shape;1395;p38"/>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6" name="Google Shape;1396;p38"/>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38"/>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38"/>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38"/>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0" name="Google Shape;1400;p38"/>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1" name="Google Shape;1401;p38"/>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38"/>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3" name="Google Shape;1403;p38"/>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38"/>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38"/>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38"/>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38"/>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3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3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38"/>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1" name="Google Shape;1411;p38"/>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38"/>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38"/>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38"/>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38"/>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38"/>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38"/>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38"/>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38"/>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38"/>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38"/>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38"/>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3" name="Google Shape;1423;p38"/>
            <p:cNvGrpSpPr/>
            <p:nvPr/>
          </p:nvGrpSpPr>
          <p:grpSpPr>
            <a:xfrm>
              <a:off x="2941619" y="3895613"/>
              <a:ext cx="483621" cy="510995"/>
              <a:chOff x="4345944" y="4626313"/>
              <a:chExt cx="483621" cy="510995"/>
            </a:xfrm>
          </p:grpSpPr>
          <p:grpSp>
            <p:nvGrpSpPr>
              <p:cNvPr id="1424" name="Google Shape;1424;p38"/>
              <p:cNvGrpSpPr/>
              <p:nvPr/>
            </p:nvGrpSpPr>
            <p:grpSpPr>
              <a:xfrm>
                <a:off x="4345944" y="4852987"/>
                <a:ext cx="474200" cy="284321"/>
                <a:chOff x="4345944" y="4852987"/>
                <a:chExt cx="474200" cy="284321"/>
              </a:xfrm>
            </p:grpSpPr>
            <p:sp>
              <p:nvSpPr>
                <p:cNvPr id="1425" name="Google Shape;1425;p38"/>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38"/>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38"/>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8" name="Google Shape;1428;p38"/>
                <p:cNvGrpSpPr/>
                <p:nvPr/>
              </p:nvGrpSpPr>
              <p:grpSpPr>
                <a:xfrm>
                  <a:off x="4457040" y="4985575"/>
                  <a:ext cx="133724" cy="77247"/>
                  <a:chOff x="4457040" y="4985575"/>
                  <a:chExt cx="133724" cy="77247"/>
                </a:xfrm>
              </p:grpSpPr>
              <p:sp>
                <p:nvSpPr>
                  <p:cNvPr id="1429" name="Google Shape;1429;p38"/>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0" name="Google Shape;1430;p38"/>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31" name="Google Shape;1431;p38"/>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38"/>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38"/>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38"/>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38"/>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38"/>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38"/>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38"/>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38"/>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38"/>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38"/>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38"/>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38"/>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38"/>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38"/>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38"/>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38"/>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38"/>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38"/>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38"/>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38"/>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38"/>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38"/>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38"/>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38"/>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38"/>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38"/>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38"/>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38"/>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38"/>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38"/>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38"/>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38"/>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4" name="Google Shape;1464;p38"/>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38"/>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38"/>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38"/>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38"/>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38"/>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38"/>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38"/>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38"/>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38"/>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38"/>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38"/>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38"/>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38"/>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38"/>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38"/>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38"/>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38"/>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38"/>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38"/>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38"/>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38"/>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38"/>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38"/>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38"/>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38"/>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38"/>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38"/>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38"/>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38"/>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38"/>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5" name="Google Shape;1495;p38"/>
              <p:cNvGrpSpPr/>
              <p:nvPr/>
            </p:nvGrpSpPr>
            <p:grpSpPr>
              <a:xfrm>
                <a:off x="4543079" y="4626313"/>
                <a:ext cx="286486" cy="386884"/>
                <a:chOff x="4543079" y="4626313"/>
                <a:chExt cx="286486" cy="386884"/>
              </a:xfrm>
            </p:grpSpPr>
            <p:grpSp>
              <p:nvGrpSpPr>
                <p:cNvPr id="1496" name="Google Shape;1496;p38"/>
                <p:cNvGrpSpPr/>
                <p:nvPr/>
              </p:nvGrpSpPr>
              <p:grpSpPr>
                <a:xfrm>
                  <a:off x="4543079" y="4626313"/>
                  <a:ext cx="286486" cy="386884"/>
                  <a:chOff x="4543079" y="4626313"/>
                  <a:chExt cx="286486" cy="386884"/>
                </a:xfrm>
              </p:grpSpPr>
              <p:sp>
                <p:nvSpPr>
                  <p:cNvPr id="1497" name="Google Shape;1497;p38"/>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8" name="Google Shape;1498;p38"/>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9" name="Google Shape;1499;p3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3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1" name="Google Shape;1501;p38"/>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02" name="Google Shape;1502;p38"/>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38"/>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38"/>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505" name="Google Shape;1505;p38"/>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38"/>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38"/>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38"/>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38"/>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38"/>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11" name="Google Shape;1511;p38"/>
          <p:cNvSpPr txBox="1"/>
          <p:nvPr>
            <p:ph idx="4294967295" type="ctrTitle"/>
          </p:nvPr>
        </p:nvSpPr>
        <p:spPr>
          <a:xfrm>
            <a:off x="685800" y="1202438"/>
            <a:ext cx="4343700" cy="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THANKS</a:t>
            </a:r>
            <a:r>
              <a:rPr lang="en" sz="7200"/>
              <a:t>!</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14"/>
          <p:cNvPicPr preferRelativeResize="0"/>
          <p:nvPr/>
        </p:nvPicPr>
        <p:blipFill>
          <a:blip r:embed="rId3">
            <a:alphaModFix/>
          </a:blip>
          <a:stretch>
            <a:fillRect/>
          </a:stretch>
        </p:blipFill>
        <p:spPr>
          <a:xfrm>
            <a:off x="304800" y="323350"/>
            <a:ext cx="8539301" cy="4601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5"/>
          <p:cNvSpPr txBox="1"/>
          <p:nvPr>
            <p:ph idx="1" type="body"/>
          </p:nvPr>
        </p:nvSpPr>
        <p:spPr>
          <a:xfrm>
            <a:off x="1039050" y="1028325"/>
            <a:ext cx="4867500" cy="3579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3000"/>
              <a:t>What factors influence an individual to get the COVID-19 vaccine in New York State?</a:t>
            </a:r>
            <a:endParaRPr sz="3000"/>
          </a:p>
        </p:txBody>
      </p:sp>
      <p:sp>
        <p:nvSpPr>
          <p:cNvPr id="512" name="Google Shape;512;p1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13" name="Google Shape;513;p15"/>
          <p:cNvPicPr preferRelativeResize="0"/>
          <p:nvPr/>
        </p:nvPicPr>
        <p:blipFill>
          <a:blip r:embed="rId3">
            <a:alphaModFix/>
          </a:blip>
          <a:stretch>
            <a:fillRect/>
          </a:stretch>
        </p:blipFill>
        <p:spPr>
          <a:xfrm>
            <a:off x="5845675" y="885375"/>
            <a:ext cx="3057450" cy="30759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Technology</a:t>
            </a:r>
            <a:endParaRPr/>
          </a:p>
        </p:txBody>
      </p:sp>
      <p:sp>
        <p:nvSpPr>
          <p:cNvPr id="519" name="Google Shape;519;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20" name="Google Shape;520;p16"/>
          <p:cNvGrpSpPr/>
          <p:nvPr/>
        </p:nvGrpSpPr>
        <p:grpSpPr>
          <a:xfrm>
            <a:off x="477963" y="1650359"/>
            <a:ext cx="2051418" cy="2588394"/>
            <a:chOff x="1083025" y="1574025"/>
            <a:chExt cx="1834900" cy="2315200"/>
          </a:xfrm>
        </p:grpSpPr>
        <p:sp>
          <p:nvSpPr>
            <p:cNvPr id="521" name="Google Shape;521;p1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accent2"/>
                  </a:solidFill>
                  <a:latin typeface="Barlow"/>
                  <a:ea typeface="Barlow"/>
                  <a:cs typeface="Barlow"/>
                  <a:sym typeface="Barlow"/>
                </a:rPr>
                <a:t>Technology	</a:t>
              </a:r>
              <a:endParaRPr sz="800">
                <a:solidFill>
                  <a:schemeClr val="accent2"/>
                </a:solidFill>
                <a:latin typeface="Barlow"/>
                <a:ea typeface="Barlow"/>
                <a:cs typeface="Barlow"/>
                <a:sym typeface="Barlow"/>
              </a:endParaRPr>
            </a:p>
          </p:txBody>
        </p:sp>
        <p:sp>
          <p:nvSpPr>
            <p:cNvPr id="522" name="Google Shape;522;p1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Data Cleaning and Analysis	</a:t>
              </a:r>
              <a:endParaRPr b="1" sz="1200">
                <a:solidFill>
                  <a:schemeClr val="accent2"/>
                </a:solidFill>
                <a:latin typeface="Barlow"/>
                <a:ea typeface="Barlow"/>
                <a:cs typeface="Barlow"/>
                <a:sym typeface="Barlow"/>
              </a:endParaRPr>
            </a:p>
          </p:txBody>
        </p:sp>
        <p:sp>
          <p:nvSpPr>
            <p:cNvPr id="523" name="Google Shape;523;p16"/>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Barlow"/>
                  <a:ea typeface="Barlow"/>
                  <a:cs typeface="Barlow"/>
                  <a:sym typeface="Barlow"/>
                </a:rPr>
                <a:t>Pandas, Python, &amp; GoogleCollab</a:t>
              </a:r>
              <a:r>
                <a:rPr lang="en" sz="1200">
                  <a:solidFill>
                    <a:schemeClr val="accent2"/>
                  </a:solidFill>
                  <a:latin typeface="Barlow"/>
                  <a:ea typeface="Barlow"/>
                  <a:cs typeface="Barlow"/>
                  <a:sym typeface="Barlow"/>
                </a:rPr>
                <a:t>.</a:t>
              </a:r>
              <a:endParaRPr sz="1200">
                <a:solidFill>
                  <a:schemeClr val="accent2"/>
                </a:solidFill>
                <a:latin typeface="Barlow"/>
                <a:ea typeface="Barlow"/>
                <a:cs typeface="Barlow"/>
                <a:sym typeface="Barlow"/>
              </a:endParaRPr>
            </a:p>
          </p:txBody>
        </p:sp>
        <p:cxnSp>
          <p:nvCxnSpPr>
            <p:cNvPr id="524" name="Google Shape;524;p16"/>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525" name="Google Shape;525;p16"/>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26" name="Google Shape;526;p16"/>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6"/>
          <p:cNvGrpSpPr/>
          <p:nvPr/>
        </p:nvGrpSpPr>
        <p:grpSpPr>
          <a:xfrm>
            <a:off x="4302291" y="1649575"/>
            <a:ext cx="2051418" cy="2588383"/>
            <a:chOff x="1083025" y="1574035"/>
            <a:chExt cx="1834900" cy="2315190"/>
          </a:xfrm>
        </p:grpSpPr>
        <p:sp>
          <p:nvSpPr>
            <p:cNvPr id="528" name="Google Shape;528;p16"/>
            <p:cNvSpPr txBox="1"/>
            <p:nvPr/>
          </p:nvSpPr>
          <p:spPr>
            <a:xfrm>
              <a:off x="1510069" y="1574035"/>
              <a:ext cx="7185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dk2"/>
                  </a:solidFill>
                  <a:latin typeface="Barlow"/>
                  <a:ea typeface="Barlow"/>
                  <a:cs typeface="Barlow"/>
                  <a:sym typeface="Barlow"/>
                </a:rPr>
                <a:t>Ma</a:t>
              </a:r>
              <a:r>
                <a:rPr lang="en" sz="800">
                  <a:solidFill>
                    <a:schemeClr val="dk2"/>
                  </a:solidFill>
                  <a:latin typeface="Barlow"/>
                  <a:ea typeface="Barlow"/>
                  <a:cs typeface="Barlow"/>
                  <a:sym typeface="Barlow"/>
                </a:rPr>
                <a:t>chine LEarning</a:t>
              </a:r>
              <a:endParaRPr sz="800">
                <a:solidFill>
                  <a:schemeClr val="dk2"/>
                </a:solidFill>
                <a:latin typeface="Barlow"/>
                <a:ea typeface="Barlow"/>
                <a:cs typeface="Barlow"/>
                <a:sym typeface="Barlow"/>
              </a:endParaRPr>
            </a:p>
          </p:txBody>
        </p:sp>
        <p:sp>
          <p:nvSpPr>
            <p:cNvPr id="529" name="Google Shape;529;p1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SciKitLearn &amp; Tensorflow</a:t>
              </a:r>
              <a:endParaRPr b="1" sz="1200">
                <a:solidFill>
                  <a:schemeClr val="dk2"/>
                </a:solidFill>
                <a:latin typeface="Barlow"/>
                <a:ea typeface="Barlow"/>
                <a:cs typeface="Barlow"/>
                <a:sym typeface="Barlow"/>
              </a:endParaRPr>
            </a:p>
          </p:txBody>
        </p:sp>
        <p:sp>
          <p:nvSpPr>
            <p:cNvPr id="530" name="Google Shape;530;p16"/>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highlight>
                    <a:srgbClr val="FFFFFF"/>
                  </a:highlight>
                  <a:latin typeface="Barlow"/>
                  <a:ea typeface="Barlow"/>
                  <a:cs typeface="Barlow"/>
                  <a:sym typeface="Barlow"/>
                </a:rPr>
                <a:t>ML libraries we'll be using to create a classifier</a:t>
              </a:r>
              <a:endParaRPr sz="1200">
                <a:solidFill>
                  <a:schemeClr val="dk2"/>
                </a:solidFill>
                <a:latin typeface="Barlow"/>
                <a:ea typeface="Barlow"/>
                <a:cs typeface="Barlow"/>
                <a:sym typeface="Barlow"/>
              </a:endParaRPr>
            </a:p>
          </p:txBody>
        </p:sp>
        <p:cxnSp>
          <p:nvCxnSpPr>
            <p:cNvPr id="531" name="Google Shape;531;p16"/>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532" name="Google Shape;532;p16"/>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3" name="Google Shape;533;p16"/>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16"/>
          <p:cNvGrpSpPr/>
          <p:nvPr/>
        </p:nvGrpSpPr>
        <p:grpSpPr>
          <a:xfrm>
            <a:off x="6217659" y="1649550"/>
            <a:ext cx="2051418" cy="2576770"/>
            <a:chOff x="1083025" y="1574024"/>
            <a:chExt cx="1834900" cy="2304803"/>
          </a:xfrm>
        </p:grpSpPr>
        <p:sp>
          <p:nvSpPr>
            <p:cNvPr id="535" name="Google Shape;535;p16"/>
            <p:cNvSpPr txBox="1"/>
            <p:nvPr/>
          </p:nvSpPr>
          <p:spPr>
            <a:xfrm>
              <a:off x="1204705" y="1574024"/>
              <a:ext cx="10239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dk2"/>
                  </a:solidFill>
                  <a:latin typeface="Barlow"/>
                  <a:ea typeface="Barlow"/>
                  <a:cs typeface="Barlow"/>
                  <a:sym typeface="Barlow"/>
                </a:rPr>
                <a:t>Visualization</a:t>
              </a:r>
              <a:endParaRPr sz="800">
                <a:solidFill>
                  <a:schemeClr val="dk2"/>
                </a:solidFill>
                <a:latin typeface="Barlow"/>
                <a:ea typeface="Barlow"/>
                <a:cs typeface="Barlow"/>
                <a:sym typeface="Barlow"/>
              </a:endParaRPr>
            </a:p>
          </p:txBody>
        </p:sp>
        <p:sp>
          <p:nvSpPr>
            <p:cNvPr id="536" name="Google Shape;536;p16"/>
            <p:cNvSpPr txBox="1"/>
            <p:nvPr/>
          </p:nvSpPr>
          <p:spPr>
            <a:xfrm>
              <a:off x="1235834" y="2695022"/>
              <a:ext cx="1505100" cy="342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Dashboard</a:t>
              </a:r>
              <a:endParaRPr b="1" sz="1200">
                <a:solidFill>
                  <a:schemeClr val="dk2"/>
                </a:solidFill>
                <a:latin typeface="Barlow"/>
                <a:ea typeface="Barlow"/>
                <a:cs typeface="Barlow"/>
                <a:sym typeface="Barlow"/>
              </a:endParaRPr>
            </a:p>
          </p:txBody>
        </p:sp>
        <p:sp>
          <p:nvSpPr>
            <p:cNvPr id="537" name="Google Shape;537;p16"/>
            <p:cNvSpPr txBox="1"/>
            <p:nvPr/>
          </p:nvSpPr>
          <p:spPr>
            <a:xfrm>
              <a:off x="1215577" y="3141427"/>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Barlow"/>
                  <a:ea typeface="Barlow"/>
                  <a:cs typeface="Barlow"/>
                  <a:sym typeface="Barlow"/>
                </a:rPr>
                <a:t>Heroku, HTML &amp; Tableau</a:t>
              </a:r>
              <a:endParaRPr sz="1200">
                <a:solidFill>
                  <a:schemeClr val="dk2"/>
                </a:solidFill>
                <a:latin typeface="Barlow"/>
                <a:ea typeface="Barlow"/>
                <a:cs typeface="Barlow"/>
                <a:sym typeface="Barlow"/>
              </a:endParaRPr>
            </a:p>
          </p:txBody>
        </p:sp>
        <p:cxnSp>
          <p:nvCxnSpPr>
            <p:cNvPr id="538" name="Google Shape;538;p16"/>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539" name="Google Shape;539;p16"/>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0" name="Google Shape;540;p16"/>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6"/>
          <p:cNvGrpSpPr/>
          <p:nvPr/>
        </p:nvGrpSpPr>
        <p:grpSpPr>
          <a:xfrm>
            <a:off x="2388508" y="1650350"/>
            <a:ext cx="2051418" cy="2705287"/>
            <a:chOff x="1083025" y="1574017"/>
            <a:chExt cx="1834900" cy="2419756"/>
          </a:xfrm>
        </p:grpSpPr>
        <p:sp>
          <p:nvSpPr>
            <p:cNvPr id="542" name="Google Shape;542;p16"/>
            <p:cNvSpPr txBox="1"/>
            <p:nvPr/>
          </p:nvSpPr>
          <p:spPr>
            <a:xfrm>
              <a:off x="1510075" y="1574017"/>
              <a:ext cx="7185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accent2"/>
                  </a:solidFill>
                  <a:latin typeface="Barlow"/>
                  <a:ea typeface="Barlow"/>
                  <a:cs typeface="Barlow"/>
                  <a:sym typeface="Barlow"/>
                </a:rPr>
                <a:t>Database</a:t>
              </a:r>
              <a:endParaRPr sz="800">
                <a:solidFill>
                  <a:schemeClr val="accent2"/>
                </a:solidFill>
                <a:latin typeface="Barlow"/>
                <a:ea typeface="Barlow"/>
                <a:cs typeface="Barlow"/>
                <a:sym typeface="Barlow"/>
              </a:endParaRPr>
            </a:p>
          </p:txBody>
        </p:sp>
        <p:sp>
          <p:nvSpPr>
            <p:cNvPr id="543" name="Google Shape;543;p16"/>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4" name="Google Shape;544;p16"/>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 name="Google Shape;545;p16"/>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546" name="Google Shape;546;p16"/>
            <p:cNvSpPr txBox="1"/>
            <p:nvPr/>
          </p:nvSpPr>
          <p:spPr>
            <a:xfrm>
              <a:off x="1209014" y="3547373"/>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Database </a:t>
              </a:r>
              <a:endParaRPr b="1" sz="1200">
                <a:solidFill>
                  <a:schemeClr val="accent2"/>
                </a:solidFill>
                <a:latin typeface="Barlow"/>
                <a:ea typeface="Barlow"/>
                <a:cs typeface="Barlow"/>
                <a:sym typeface="Barlow"/>
              </a:endParaRPr>
            </a:p>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Storage</a:t>
              </a:r>
              <a:endParaRPr b="1" sz="1200">
                <a:solidFill>
                  <a:schemeClr val="accent2"/>
                </a:solidFill>
                <a:latin typeface="Barlow"/>
                <a:ea typeface="Barlow"/>
                <a:cs typeface="Barlow"/>
                <a:sym typeface="Barlow"/>
              </a:endParaRPr>
            </a:p>
            <a:p>
              <a:pPr indent="0" lvl="0" marL="0" rtl="0" algn="l">
                <a:lnSpc>
                  <a:spcPct val="115000"/>
                </a:lnSpc>
                <a:spcBef>
                  <a:spcPts val="0"/>
                </a:spcBef>
                <a:spcAft>
                  <a:spcPts val="0"/>
                </a:spcAft>
                <a:buNone/>
              </a:pPr>
              <a:r>
                <a:t/>
              </a:r>
              <a:endParaRPr b="1" sz="1200">
                <a:solidFill>
                  <a:schemeClr val="accent2"/>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chemeClr val="accent2"/>
                  </a:solidFill>
                  <a:latin typeface="Barlow"/>
                  <a:ea typeface="Barlow"/>
                  <a:cs typeface="Barlow"/>
                  <a:sym typeface="Barlow"/>
                </a:rPr>
                <a:t>PostgreSQL is the database used for data.</a:t>
              </a:r>
              <a:endParaRPr sz="1200">
                <a:solidFill>
                  <a:schemeClr val="accent2"/>
                </a:solidFill>
                <a:latin typeface="Barlow"/>
                <a:ea typeface="Barlow"/>
                <a:cs typeface="Barlow"/>
                <a:sym typeface="Barlow"/>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we chain our analysis</a:t>
            </a:r>
            <a:endParaRPr/>
          </a:p>
        </p:txBody>
      </p:sp>
      <p:sp>
        <p:nvSpPr>
          <p:cNvPr id="552" name="Google Shape;552;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53" name="Google Shape;553;p17"/>
          <p:cNvGrpSpPr/>
          <p:nvPr/>
        </p:nvGrpSpPr>
        <p:grpSpPr>
          <a:xfrm>
            <a:off x="2512889" y="2435980"/>
            <a:ext cx="1990493" cy="1776159"/>
            <a:chOff x="2924615" y="2013875"/>
            <a:chExt cx="1944600" cy="1569600"/>
          </a:xfrm>
        </p:grpSpPr>
        <p:sp>
          <p:nvSpPr>
            <p:cNvPr id="554" name="Google Shape;554;p17"/>
            <p:cNvSpPr/>
            <p:nvPr/>
          </p:nvSpPr>
          <p:spPr>
            <a:xfrm flipH="1" rot="10800000">
              <a:off x="2924615" y="2013875"/>
              <a:ext cx="1944600" cy="1569600"/>
            </a:xfrm>
            <a:prstGeom prst="round2DiagRect">
              <a:avLst>
                <a:gd fmla="val 0" name="adj1"/>
                <a:gd fmla="val 1776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txBox="1"/>
            <p:nvPr/>
          </p:nvSpPr>
          <p:spPr>
            <a:xfrm>
              <a:off x="3165406" y="2605181"/>
              <a:ext cx="14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Barlow"/>
                  <a:ea typeface="Barlow"/>
                  <a:cs typeface="Barlow"/>
                  <a:sym typeface="Barlow"/>
                </a:rPr>
                <a:t>Feature Selection</a:t>
              </a:r>
              <a:endParaRPr sz="1100">
                <a:solidFill>
                  <a:srgbClr val="FFFFFF"/>
                </a:solidFill>
                <a:latin typeface="Barlow"/>
                <a:ea typeface="Barlow"/>
                <a:cs typeface="Barlow"/>
                <a:sym typeface="Barlow"/>
              </a:endParaRPr>
            </a:p>
          </p:txBody>
        </p:sp>
      </p:grpSp>
      <p:grpSp>
        <p:nvGrpSpPr>
          <p:cNvPr id="556" name="Google Shape;556;p17"/>
          <p:cNvGrpSpPr/>
          <p:nvPr/>
        </p:nvGrpSpPr>
        <p:grpSpPr>
          <a:xfrm>
            <a:off x="457261" y="2436062"/>
            <a:ext cx="2055637" cy="1776159"/>
            <a:chOff x="1126863" y="2013875"/>
            <a:chExt cx="1944600" cy="1569600"/>
          </a:xfrm>
        </p:grpSpPr>
        <p:sp>
          <p:nvSpPr>
            <p:cNvPr id="557" name="Google Shape;557;p17"/>
            <p:cNvSpPr/>
            <p:nvPr/>
          </p:nvSpPr>
          <p:spPr>
            <a:xfrm>
              <a:off x="1126863" y="2013875"/>
              <a:ext cx="19446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txBox="1"/>
            <p:nvPr/>
          </p:nvSpPr>
          <p:spPr>
            <a:xfrm>
              <a:off x="1373304" y="2501780"/>
              <a:ext cx="10812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 Tech/Database</a:t>
              </a:r>
              <a:endParaRPr sz="1100">
                <a:solidFill>
                  <a:srgbClr val="FFFFFF"/>
                </a:solidFill>
                <a:latin typeface="Barlow"/>
                <a:ea typeface="Barlow"/>
                <a:cs typeface="Barlow"/>
                <a:sym typeface="Barlow"/>
              </a:endParaRPr>
            </a:p>
          </p:txBody>
        </p:sp>
      </p:grpSp>
      <p:grpSp>
        <p:nvGrpSpPr>
          <p:cNvPr id="559" name="Google Shape;559;p17"/>
          <p:cNvGrpSpPr/>
          <p:nvPr/>
        </p:nvGrpSpPr>
        <p:grpSpPr>
          <a:xfrm>
            <a:off x="4503374" y="2435980"/>
            <a:ext cx="2200480" cy="1776159"/>
            <a:chOff x="5015938" y="2013875"/>
            <a:chExt cx="3001200" cy="1569600"/>
          </a:xfrm>
        </p:grpSpPr>
        <p:sp>
          <p:nvSpPr>
            <p:cNvPr id="560" name="Google Shape;560;p17"/>
            <p:cNvSpPr/>
            <p:nvPr/>
          </p:nvSpPr>
          <p:spPr>
            <a:xfrm>
              <a:off x="5015938" y="2013875"/>
              <a:ext cx="3001200" cy="1569600"/>
            </a:xfrm>
            <a:prstGeom prst="round2DiagRect">
              <a:avLst>
                <a:gd fmla="val 0" name="adj1"/>
                <a:gd fmla="val 17764"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1" name="Google Shape;561;p17"/>
            <p:cNvSpPr txBox="1"/>
            <p:nvPr/>
          </p:nvSpPr>
          <p:spPr>
            <a:xfrm>
              <a:off x="5587986" y="2604318"/>
              <a:ext cx="17490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Barlow"/>
                  <a:ea typeface="Barlow"/>
                  <a:cs typeface="Barlow"/>
                  <a:sym typeface="Barlow"/>
                </a:rPr>
                <a:t>Machine Learning</a:t>
              </a:r>
              <a:endParaRPr sz="1100">
                <a:solidFill>
                  <a:srgbClr val="FFFFFF"/>
                </a:solidFill>
                <a:latin typeface="Barlow"/>
                <a:ea typeface="Barlow"/>
                <a:cs typeface="Barlow"/>
                <a:sym typeface="Barlow"/>
              </a:endParaRPr>
            </a:p>
          </p:txBody>
        </p:sp>
      </p:grpSp>
      <p:grpSp>
        <p:nvGrpSpPr>
          <p:cNvPr id="562" name="Google Shape;562;p17"/>
          <p:cNvGrpSpPr/>
          <p:nvPr/>
        </p:nvGrpSpPr>
        <p:grpSpPr>
          <a:xfrm>
            <a:off x="4349619" y="3176802"/>
            <a:ext cx="295999" cy="294651"/>
            <a:chOff x="4858109" y="2631368"/>
            <a:chExt cx="316442" cy="315000"/>
          </a:xfrm>
        </p:grpSpPr>
        <p:sp>
          <p:nvSpPr>
            <p:cNvPr id="563" name="Google Shape;563;p1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4858109" y="2739300"/>
              <a:ext cx="239100" cy="99000"/>
            </a:xfrm>
            <a:prstGeom prst="rightArrow">
              <a:avLst>
                <a:gd fmla="val 32020" name="adj1"/>
                <a:gd fmla="val 6697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565" name="Google Shape;565;p17"/>
          <p:cNvGrpSpPr/>
          <p:nvPr/>
        </p:nvGrpSpPr>
        <p:grpSpPr>
          <a:xfrm>
            <a:off x="2360444" y="3213966"/>
            <a:ext cx="294612" cy="294612"/>
            <a:chOff x="3157188" y="909150"/>
            <a:chExt cx="470400" cy="470400"/>
          </a:xfrm>
        </p:grpSpPr>
        <p:sp>
          <p:nvSpPr>
            <p:cNvPr id="566" name="Google Shape;566;p17"/>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3243138" y="995100"/>
              <a:ext cx="298500" cy="298500"/>
            </a:xfrm>
            <a:prstGeom prst="mathPlus">
              <a:avLst>
                <a:gd fmla="val 990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17"/>
          <p:cNvGrpSpPr/>
          <p:nvPr/>
        </p:nvGrpSpPr>
        <p:grpSpPr>
          <a:xfrm>
            <a:off x="6627649" y="2473192"/>
            <a:ext cx="2281368" cy="1776159"/>
            <a:chOff x="4892063" y="2046716"/>
            <a:chExt cx="3111523" cy="1569600"/>
          </a:xfrm>
        </p:grpSpPr>
        <p:sp>
          <p:nvSpPr>
            <p:cNvPr id="569" name="Google Shape;569;p17"/>
            <p:cNvSpPr/>
            <p:nvPr/>
          </p:nvSpPr>
          <p:spPr>
            <a:xfrm>
              <a:off x="4892063" y="2046716"/>
              <a:ext cx="3001200" cy="1569600"/>
            </a:xfrm>
            <a:prstGeom prst="round2DiagRect">
              <a:avLst>
                <a:gd fmla="val 0" name="adj1"/>
                <a:gd fmla="val 17764"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0" name="Google Shape;570;p17"/>
            <p:cNvSpPr txBox="1"/>
            <p:nvPr/>
          </p:nvSpPr>
          <p:spPr>
            <a:xfrm>
              <a:off x="5586485" y="2601576"/>
              <a:ext cx="2417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Visuals</a:t>
              </a:r>
              <a:endParaRPr sz="1100">
                <a:solidFill>
                  <a:srgbClr val="FFFFFF"/>
                </a:solidFill>
                <a:latin typeface="Barlow"/>
                <a:ea typeface="Barlow"/>
                <a:cs typeface="Barlow"/>
                <a:sym typeface="Barlow"/>
              </a:endParaRPr>
            </a:p>
          </p:txBody>
        </p:sp>
      </p:grpSp>
      <p:grpSp>
        <p:nvGrpSpPr>
          <p:cNvPr id="571" name="Google Shape;571;p17"/>
          <p:cNvGrpSpPr/>
          <p:nvPr/>
        </p:nvGrpSpPr>
        <p:grpSpPr>
          <a:xfrm>
            <a:off x="6482344" y="3213940"/>
            <a:ext cx="295999" cy="294651"/>
            <a:chOff x="4858109" y="2631368"/>
            <a:chExt cx="316442" cy="315000"/>
          </a:xfrm>
        </p:grpSpPr>
        <p:sp>
          <p:nvSpPr>
            <p:cNvPr id="572" name="Google Shape;572;p1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7"/>
            <p:cNvSpPr/>
            <p:nvPr/>
          </p:nvSpPr>
          <p:spPr>
            <a:xfrm>
              <a:off x="4858109" y="2739300"/>
              <a:ext cx="239100" cy="99000"/>
            </a:xfrm>
            <a:prstGeom prst="rightArrow">
              <a:avLst>
                <a:gd fmla="val 32020" name="adj1"/>
                <a:gd fmla="val 6697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8"/>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Gathering our Data</a:t>
            </a:r>
            <a:endParaRPr/>
          </a:p>
        </p:txBody>
      </p:sp>
      <p:sp>
        <p:nvSpPr>
          <p:cNvPr id="579" name="Google Shape;579;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80" name="Google Shape;580;p18"/>
          <p:cNvPicPr preferRelativeResize="0"/>
          <p:nvPr/>
        </p:nvPicPr>
        <p:blipFill>
          <a:blip r:embed="rId3">
            <a:alphaModFix/>
          </a:blip>
          <a:stretch>
            <a:fillRect/>
          </a:stretch>
        </p:blipFill>
        <p:spPr>
          <a:xfrm>
            <a:off x="6250500" y="152400"/>
            <a:ext cx="2741101" cy="3121983"/>
          </a:xfrm>
          <a:prstGeom prst="rect">
            <a:avLst/>
          </a:prstGeom>
          <a:noFill/>
          <a:ln>
            <a:noFill/>
          </a:ln>
        </p:spPr>
      </p:pic>
      <p:pic>
        <p:nvPicPr>
          <p:cNvPr id="581" name="Google Shape;581;p18">
            <a:hlinkClick r:id="rId4"/>
          </p:cNvPr>
          <p:cNvPicPr preferRelativeResize="0"/>
          <p:nvPr/>
        </p:nvPicPr>
        <p:blipFill>
          <a:blip r:embed="rId5">
            <a:alphaModFix/>
          </a:blip>
          <a:stretch>
            <a:fillRect/>
          </a:stretch>
        </p:blipFill>
        <p:spPr>
          <a:xfrm>
            <a:off x="251725" y="3041175"/>
            <a:ext cx="3068399" cy="1736601"/>
          </a:xfrm>
          <a:prstGeom prst="rect">
            <a:avLst/>
          </a:prstGeom>
          <a:noFill/>
          <a:ln>
            <a:noFill/>
          </a:ln>
        </p:spPr>
      </p:pic>
      <p:pic>
        <p:nvPicPr>
          <p:cNvPr id="582" name="Google Shape;582;p18">
            <a:hlinkClick r:id="rId6"/>
          </p:cNvPr>
          <p:cNvPicPr preferRelativeResize="0"/>
          <p:nvPr/>
        </p:nvPicPr>
        <p:blipFill>
          <a:blip r:embed="rId7">
            <a:alphaModFix/>
          </a:blip>
          <a:stretch>
            <a:fillRect/>
          </a:stretch>
        </p:blipFill>
        <p:spPr>
          <a:xfrm>
            <a:off x="3302025" y="1941650"/>
            <a:ext cx="2639288" cy="1979459"/>
          </a:xfrm>
          <a:prstGeom prst="rect">
            <a:avLst/>
          </a:prstGeom>
          <a:noFill/>
          <a:ln>
            <a:noFill/>
          </a:ln>
        </p:spPr>
      </p:pic>
      <p:pic>
        <p:nvPicPr>
          <p:cNvPr id="583" name="Google Shape;583;p18">
            <a:hlinkClick r:id="rId8"/>
          </p:cNvPr>
          <p:cNvPicPr preferRelativeResize="0"/>
          <p:nvPr/>
        </p:nvPicPr>
        <p:blipFill>
          <a:blip r:embed="rId9">
            <a:alphaModFix/>
          </a:blip>
          <a:stretch>
            <a:fillRect/>
          </a:stretch>
        </p:blipFill>
        <p:spPr>
          <a:xfrm>
            <a:off x="251725" y="1431100"/>
            <a:ext cx="2944424" cy="1495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9"/>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API Data Source</a:t>
            </a:r>
            <a:endParaRPr/>
          </a:p>
        </p:txBody>
      </p:sp>
      <p:sp>
        <p:nvSpPr>
          <p:cNvPr id="589" name="Google Shape;589;p19"/>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Code used for </a:t>
            </a:r>
            <a:r>
              <a:rPr lang="en"/>
              <a:t>API data pulls</a:t>
            </a:r>
            <a:endParaRPr/>
          </a:p>
          <a:p>
            <a:pPr indent="-342900" lvl="0" marL="457200" rtl="0" algn="l">
              <a:spcBef>
                <a:spcPts val="0"/>
              </a:spcBef>
              <a:spcAft>
                <a:spcPts val="0"/>
              </a:spcAft>
              <a:buSzPts val="1800"/>
              <a:buChar char="▸"/>
            </a:pPr>
            <a:r>
              <a:rPr lang="en"/>
              <a:t>Resource:  </a:t>
            </a:r>
            <a:r>
              <a:rPr lang="en" sz="1500" u="sng">
                <a:solidFill>
                  <a:schemeClr val="hlink"/>
                </a:solidFill>
                <a:hlinkClick r:id="rId3"/>
              </a:rPr>
              <a:t>https://covidactnow.org/data-api</a:t>
            </a:r>
            <a:endParaRPr sz="1500">
              <a:solidFill>
                <a:srgbClr val="9900FF"/>
              </a:solidFill>
            </a:endParaRPr>
          </a:p>
          <a:p>
            <a:pPr indent="-323850" lvl="0" marL="457200" rtl="0" algn="l">
              <a:spcBef>
                <a:spcPts val="0"/>
              </a:spcBef>
              <a:spcAft>
                <a:spcPts val="0"/>
              </a:spcAft>
              <a:buClr>
                <a:srgbClr val="9900FF"/>
              </a:buClr>
              <a:buSzPts val="1500"/>
              <a:buChar char="▸"/>
            </a:pPr>
            <a:r>
              <a:rPr lang="en" sz="1500">
                <a:solidFill>
                  <a:srgbClr val="9900FF"/>
                </a:solidFill>
              </a:rPr>
              <a:t>Our original database pulled from multiple sources with different schemas. Covidactnow.org pulls and aggregates these sources for us together cleanly.</a:t>
            </a:r>
            <a:endParaRPr sz="1500">
              <a:solidFill>
                <a:srgbClr val="9900FF"/>
              </a:solidFil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500">
              <a:solidFill>
                <a:srgbClr val="9900FF"/>
              </a:solidFill>
            </a:endParaRPr>
          </a:p>
        </p:txBody>
      </p:sp>
      <p:sp>
        <p:nvSpPr>
          <p:cNvPr id="590" name="Google Shape;590;p1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91" name="Google Shape;591;p19"/>
          <p:cNvGrpSpPr/>
          <p:nvPr/>
        </p:nvGrpSpPr>
        <p:grpSpPr>
          <a:xfrm>
            <a:off x="5796744" y="1573487"/>
            <a:ext cx="2928488" cy="3139481"/>
            <a:chOff x="2183550" y="65875"/>
            <a:chExt cx="4483981" cy="4807045"/>
          </a:xfrm>
        </p:grpSpPr>
        <p:sp>
          <p:nvSpPr>
            <p:cNvPr id="592" name="Google Shape;592;p19"/>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19"/>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19"/>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9"/>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9"/>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9"/>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9"/>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9"/>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9"/>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9"/>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9"/>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9"/>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9"/>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9"/>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9"/>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9"/>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9"/>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9"/>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9"/>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9"/>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9"/>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9"/>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14" name="Google Shape;614;p19"/>
            <p:cNvGrpSpPr/>
            <p:nvPr/>
          </p:nvGrpSpPr>
          <p:grpSpPr>
            <a:xfrm>
              <a:off x="2428704" y="3970322"/>
              <a:ext cx="350131" cy="370523"/>
              <a:chOff x="4512354" y="4952197"/>
              <a:chExt cx="350131" cy="370523"/>
            </a:xfrm>
          </p:grpSpPr>
          <p:grpSp>
            <p:nvGrpSpPr>
              <p:cNvPr id="615" name="Google Shape;615;p19"/>
              <p:cNvGrpSpPr/>
              <p:nvPr/>
            </p:nvGrpSpPr>
            <p:grpSpPr>
              <a:xfrm>
                <a:off x="4512354" y="5116449"/>
                <a:ext cx="343196" cy="206271"/>
                <a:chOff x="4512354" y="5116449"/>
                <a:chExt cx="343196" cy="206271"/>
              </a:xfrm>
            </p:grpSpPr>
            <p:sp>
              <p:nvSpPr>
                <p:cNvPr id="616" name="Google Shape;616;p19"/>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9"/>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9"/>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19" name="Google Shape;619;p19"/>
                <p:cNvGrpSpPr/>
                <p:nvPr/>
              </p:nvGrpSpPr>
              <p:grpSpPr>
                <a:xfrm>
                  <a:off x="4592868" y="5212556"/>
                  <a:ext cx="96807" cy="56007"/>
                  <a:chOff x="4592868" y="5212556"/>
                  <a:chExt cx="96807" cy="56007"/>
                </a:xfrm>
              </p:grpSpPr>
              <p:sp>
                <p:nvSpPr>
                  <p:cNvPr id="620" name="Google Shape;620;p19"/>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9"/>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2" name="Google Shape;622;p19"/>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9"/>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9"/>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9"/>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9"/>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9"/>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9"/>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9"/>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9"/>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9"/>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9"/>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9"/>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9"/>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9"/>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9"/>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9"/>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9"/>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9"/>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9"/>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9"/>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9"/>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9"/>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9"/>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9"/>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9"/>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9"/>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9"/>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9"/>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9"/>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19"/>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19"/>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9"/>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9"/>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9"/>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9"/>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9"/>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9"/>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9"/>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9"/>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9"/>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19"/>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19"/>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19"/>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9"/>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9"/>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9"/>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9"/>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19"/>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19"/>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19"/>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19"/>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9"/>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9"/>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9"/>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9"/>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9"/>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9"/>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9"/>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9"/>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9"/>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9"/>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9"/>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9"/>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9"/>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6" name="Google Shape;686;p19"/>
              <p:cNvGrpSpPr/>
              <p:nvPr/>
            </p:nvGrpSpPr>
            <p:grpSpPr>
              <a:xfrm>
                <a:off x="4655095" y="4952197"/>
                <a:ext cx="207390" cy="280361"/>
                <a:chOff x="4655095" y="4952197"/>
                <a:chExt cx="207390" cy="280361"/>
              </a:xfrm>
            </p:grpSpPr>
            <p:grpSp>
              <p:nvGrpSpPr>
                <p:cNvPr id="687" name="Google Shape;687;p19"/>
                <p:cNvGrpSpPr/>
                <p:nvPr/>
              </p:nvGrpSpPr>
              <p:grpSpPr>
                <a:xfrm>
                  <a:off x="4655095" y="4952197"/>
                  <a:ext cx="207390" cy="280361"/>
                  <a:chOff x="4655095" y="4952197"/>
                  <a:chExt cx="207390" cy="280361"/>
                </a:xfrm>
              </p:grpSpPr>
              <p:sp>
                <p:nvSpPr>
                  <p:cNvPr id="688" name="Google Shape;688;p19"/>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19"/>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9"/>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9"/>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9"/>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93" name="Google Shape;693;p19"/>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9"/>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9"/>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96" name="Google Shape;696;p19"/>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9"/>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9"/>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9"/>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9"/>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9"/>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9"/>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9"/>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9"/>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9"/>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9"/>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9"/>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9"/>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9"/>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9"/>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9"/>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9"/>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9"/>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9"/>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9"/>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9"/>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9"/>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9"/>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9"/>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9"/>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9"/>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9"/>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19"/>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19"/>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5" name="Google Shape;725;p19"/>
            <p:cNvGrpSpPr/>
            <p:nvPr/>
          </p:nvGrpSpPr>
          <p:grpSpPr>
            <a:xfrm>
              <a:off x="6161836" y="4215479"/>
              <a:ext cx="350682" cy="265782"/>
              <a:chOff x="6621095" y="1452181"/>
              <a:chExt cx="330894" cy="250785"/>
            </a:xfrm>
          </p:grpSpPr>
          <p:sp>
            <p:nvSpPr>
              <p:cNvPr id="726" name="Google Shape;726;p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pic>
        <p:nvPicPr>
          <p:cNvPr id="731" name="Google Shape;731;p19">
            <a:hlinkClick r:id="rId4"/>
          </p:cNvPr>
          <p:cNvPicPr preferRelativeResize="0"/>
          <p:nvPr/>
        </p:nvPicPr>
        <p:blipFill>
          <a:blip r:embed="rId5">
            <a:alphaModFix/>
          </a:blip>
          <a:stretch>
            <a:fillRect/>
          </a:stretch>
        </p:blipFill>
        <p:spPr>
          <a:xfrm>
            <a:off x="578750" y="3732900"/>
            <a:ext cx="2191163" cy="980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20"/>
          <p:cNvSpPr txBox="1"/>
          <p:nvPr>
            <p:ph type="title"/>
          </p:nvPr>
        </p:nvSpPr>
        <p:spPr>
          <a:xfrm>
            <a:off x="457200" y="272225"/>
            <a:ext cx="56409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Entity Relationship Diagram</a:t>
            </a:r>
            <a:endParaRPr sz="3000"/>
          </a:p>
        </p:txBody>
      </p:sp>
      <p:sp>
        <p:nvSpPr>
          <p:cNvPr id="737" name="Google Shape;737;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20"/>
          <p:cNvPicPr preferRelativeResize="0"/>
          <p:nvPr/>
        </p:nvPicPr>
        <p:blipFill>
          <a:blip r:embed="rId3">
            <a:alphaModFix/>
          </a:blip>
          <a:stretch>
            <a:fillRect/>
          </a:stretch>
        </p:blipFill>
        <p:spPr>
          <a:xfrm>
            <a:off x="457200" y="740825"/>
            <a:ext cx="8191823" cy="4289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